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sldIdLst>
    <p:sldId id="256" r:id="rId2"/>
    <p:sldId id="257" r:id="rId3"/>
    <p:sldId id="258" r:id="rId4"/>
    <p:sldId id="261" r:id="rId5"/>
    <p:sldId id="260" r:id="rId6"/>
    <p:sldId id="270" r:id="rId7"/>
    <p:sldId id="271" r:id="rId8"/>
    <p:sldId id="263" r:id="rId9"/>
    <p:sldId id="278" r:id="rId10"/>
    <p:sldId id="277" r:id="rId11"/>
    <p:sldId id="259" r:id="rId12"/>
    <p:sldId id="268" r:id="rId13"/>
    <p:sldId id="272" r:id="rId14"/>
    <p:sldId id="267" r:id="rId15"/>
    <p:sldId id="269"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749" autoAdjust="0"/>
  </p:normalViewPr>
  <p:slideViewPr>
    <p:cSldViewPr snapToGrid="0">
      <p:cViewPr varScale="1">
        <p:scale>
          <a:sx n="48" d="100"/>
          <a:sy n="48" d="100"/>
        </p:scale>
        <p:origin x="1340"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745A73-9EE2-4A58-A7AB-2811BF98C6B1}" type="datetimeFigureOut">
              <a:rPr lang="zh-CN" altLang="en-US" smtClean="0"/>
              <a:t>2023/4/7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1BD3B1-AF78-4CD2-9B01-1390DCB9DA36}" type="slidenum">
              <a:rPr lang="zh-CN" altLang="en-US" smtClean="0"/>
              <a:t>‹#›</a:t>
            </a:fld>
            <a:endParaRPr lang="zh-CN" altLang="en-US"/>
          </a:p>
        </p:txBody>
      </p:sp>
    </p:spTree>
    <p:extLst>
      <p:ext uri="{BB962C8B-B14F-4D97-AF65-F5344CB8AC3E}">
        <p14:creationId xmlns:p14="http://schemas.microsoft.com/office/powerpoint/2010/main" val="943768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DengXian" panose="02010600030101010101" pitchFamily="2" charset="-122"/>
                <a:cs typeface="Times New Roman" panose="02020603050405020304" pitchFamily="18" charset="0"/>
              </a:rPr>
              <a:t>Today, I would like to present my progress report, focusing on Noise2Void (N2V). </a:t>
            </a:r>
            <a:r>
              <a:rPr lang="en-US" altLang="zh-CN" sz="1800" kern="100" dirty="0">
                <a:effectLst/>
                <a:latin typeface="DengXian" panose="02010600030101010101" pitchFamily="2" charset="-122"/>
                <a:ea typeface="DengXian" panose="02010600030101010101" pitchFamily="2" charset="-122"/>
                <a:cs typeface="Times New Roman" panose="02020603050405020304" pitchFamily="18" charset="0"/>
              </a:rPr>
              <a:t>N2V is a powerful deep learning technique that has recently gained a lot of attention in the field of image processing. It is particularly useful for denoising images. In my presentation, I will provide an overview of N2V. I will also share the results of my experiments and demonstrate how N2V can be used to enhance image quality.</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1</a:t>
            </a:fld>
            <a:endParaRPr lang="zh-CN" altLang="en-US"/>
          </a:p>
        </p:txBody>
      </p:sp>
    </p:spTree>
    <p:extLst>
      <p:ext uri="{BB962C8B-B14F-4D97-AF65-F5344CB8AC3E}">
        <p14:creationId xmlns:p14="http://schemas.microsoft.com/office/powerpoint/2010/main" val="12046089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good news is that we can deploy and apply N2V to image denoising in FIJI. There are related documents on the Internet to guide us to upgrade and install the corresponding N2V and GPU. The screenshot here is the </a:t>
            </a:r>
            <a:r>
              <a:rPr lang="en-US" altLang="zh-CN" dirty="0" err="1"/>
              <a:t>fiji</a:t>
            </a:r>
            <a:r>
              <a:rPr lang="en-US" altLang="zh-CN" dirty="0"/>
              <a:t> after I installed N2V, which can be found in the plugins menu</a:t>
            </a:r>
          </a:p>
          <a:p>
            <a:r>
              <a:rPr lang="en-US" altLang="zh-CN" dirty="0"/>
              <a:t>What I want to emphasize here is</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11</a:t>
            </a:fld>
            <a:endParaRPr lang="zh-CN" altLang="en-US"/>
          </a:p>
        </p:txBody>
      </p:sp>
    </p:spTree>
    <p:extLst>
      <p:ext uri="{BB962C8B-B14F-4D97-AF65-F5344CB8AC3E}">
        <p14:creationId xmlns:p14="http://schemas.microsoft.com/office/powerpoint/2010/main" val="9545080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After about 20 minutes of training, the training weight model and loss function will be obtained here. Next, you only need to put in a new image for prediction. The prediction is very fast and can be completed within one minute, and you can get the </a:t>
            </a:r>
            <a:r>
              <a:rPr lang="en-US" altLang="zh-CN" dirty="0" err="1"/>
              <a:t>deNoised</a:t>
            </a:r>
            <a:r>
              <a:rPr lang="en-US" altLang="zh-CN" dirty="0"/>
              <a:t> image. It should be noted that each channel of each data set needs to be trained separately</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12</a:t>
            </a:fld>
            <a:endParaRPr lang="zh-CN" altLang="en-US"/>
          </a:p>
        </p:txBody>
      </p:sp>
    </p:spTree>
    <p:extLst>
      <p:ext uri="{BB962C8B-B14F-4D97-AF65-F5344CB8AC3E}">
        <p14:creationId xmlns:p14="http://schemas.microsoft.com/office/powerpoint/2010/main" val="3915121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we compare the image results denoised by the script with those denoised by </a:t>
            </a:r>
            <a:r>
              <a:rPr lang="en-US" altLang="zh-CN" dirty="0" err="1"/>
              <a:t>fiji</a:t>
            </a:r>
            <a:r>
              <a:rPr lang="en-US" altLang="zh-CN" dirty="0"/>
              <a:t> N2V. The two results are basically the same. On the basis of the original image, the noise is effectively reduced and the structure is smoother.</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13</a:t>
            </a:fld>
            <a:endParaRPr lang="zh-CN" altLang="en-US"/>
          </a:p>
        </p:txBody>
      </p:sp>
    </p:spTree>
    <p:extLst>
      <p:ext uri="{BB962C8B-B14F-4D97-AF65-F5344CB8AC3E}">
        <p14:creationId xmlns:p14="http://schemas.microsoft.com/office/powerpoint/2010/main" val="256932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After zooming in and observing the two, there is still a slight difference, and the result of </a:t>
            </a:r>
            <a:r>
              <a:rPr lang="en-US" altLang="zh-CN" dirty="0" err="1"/>
              <a:t>fiji’s</a:t>
            </a:r>
            <a:r>
              <a:rPr lang="en-US" altLang="zh-CN" dirty="0"/>
              <a:t> processing is slightly blurred</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14</a:t>
            </a:fld>
            <a:endParaRPr lang="zh-CN" altLang="en-US"/>
          </a:p>
        </p:txBody>
      </p:sp>
    </p:spTree>
    <p:extLst>
      <p:ext uri="{BB962C8B-B14F-4D97-AF65-F5344CB8AC3E}">
        <p14:creationId xmlns:p14="http://schemas.microsoft.com/office/powerpoint/2010/main" val="1449853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15</a:t>
            </a:fld>
            <a:endParaRPr lang="zh-CN" altLang="en-US"/>
          </a:p>
        </p:txBody>
      </p:sp>
    </p:spTree>
    <p:extLst>
      <p:ext uri="{BB962C8B-B14F-4D97-AF65-F5344CB8AC3E}">
        <p14:creationId xmlns:p14="http://schemas.microsoft.com/office/powerpoint/2010/main" val="30233690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is a brief introduction to the development of image noise reduction, which has gone through three stages.</a:t>
            </a:r>
          </a:p>
          <a:p>
            <a:r>
              <a:rPr lang="en-US" altLang="zh-CN" dirty="0"/>
              <a:t>In reality, clean target images and images with regular noise distribution are difficult to obtain.</a:t>
            </a:r>
          </a:p>
          <a:p>
            <a:r>
              <a:rPr lang="en-US" altLang="zh-CN" dirty="0"/>
              <a:t>These three images compare the output images after the three denoising methods, and the visual denoising effects are basically the same, so even though there is no clean target image, N2V also has a good denoising effect.</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2</a:t>
            </a:fld>
            <a:endParaRPr lang="zh-CN" altLang="en-US"/>
          </a:p>
        </p:txBody>
      </p:sp>
    </p:spTree>
    <p:extLst>
      <p:ext uri="{BB962C8B-B14F-4D97-AF65-F5344CB8AC3E}">
        <p14:creationId xmlns:p14="http://schemas.microsoft.com/office/powerpoint/2010/main" val="25529052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So what's the </a:t>
            </a:r>
            <a:r>
              <a:rPr lang="en-US" altLang="zh-CN" sz="1200" dirty="0">
                <a:latin typeface="Times New Roman" panose="02020603050405020304" pitchFamily="18" charset="0"/>
                <a:cs typeface="Times New Roman" panose="02020603050405020304" pitchFamily="18" charset="0"/>
              </a:rPr>
              <a:t>basic idea </a:t>
            </a:r>
            <a:r>
              <a:rPr lang="en-US" altLang="zh-CN" dirty="0"/>
              <a:t>for N2V</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3</a:t>
            </a:fld>
            <a:endParaRPr lang="zh-CN" altLang="en-US"/>
          </a:p>
        </p:txBody>
      </p:sp>
    </p:spTree>
    <p:extLst>
      <p:ext uri="{BB962C8B-B14F-4D97-AF65-F5344CB8AC3E}">
        <p14:creationId xmlns:p14="http://schemas.microsoft.com/office/powerpoint/2010/main" val="17728579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Next I will show different datasets, let us observe the results of different datasets after N2V training and prediction</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4</a:t>
            </a:fld>
            <a:endParaRPr lang="zh-CN" altLang="en-US"/>
          </a:p>
        </p:txBody>
      </p:sp>
    </p:spTree>
    <p:extLst>
      <p:ext uri="{BB962C8B-B14F-4D97-AF65-F5344CB8AC3E}">
        <p14:creationId xmlns:p14="http://schemas.microsoft.com/office/powerpoint/2010/main" val="33910183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b="0" i="0" dirty="0">
                <a:solidFill>
                  <a:srgbClr val="000000"/>
                </a:solidFill>
                <a:effectLst/>
                <a:latin typeface="NimbusRomNo9L-Regu"/>
              </a:rPr>
              <a:t>In the absence of ground truth data, we can only judge the results visually.</a:t>
            </a:r>
            <a:r>
              <a:rPr lang="zh-CN" altLang="en-US" sz="1800" b="0" i="0" dirty="0">
                <a:solidFill>
                  <a:srgbClr val="000000"/>
                </a:solidFill>
                <a:effectLst/>
                <a:latin typeface="NimbusRomNo9L-Regu"/>
              </a:rPr>
              <a:t> </a:t>
            </a:r>
            <a:r>
              <a:rPr lang="en-US" altLang="zh-CN" sz="1800" b="0" i="0" dirty="0">
                <a:solidFill>
                  <a:srgbClr val="000000"/>
                </a:solidFill>
                <a:effectLst/>
                <a:latin typeface="NimbusRomNo9L-Regu"/>
              </a:rPr>
              <a:t>In the red channel, SHG is observed here. We can see that after N2V processing, the structure of the fiber is more clear. In the </a:t>
            </a:r>
            <a:r>
              <a:rPr lang="en-US" altLang="zh-CN" sz="1800" b="0" i="0" dirty="0" err="1">
                <a:solidFill>
                  <a:srgbClr val="000000"/>
                </a:solidFill>
                <a:effectLst/>
                <a:latin typeface="NimbusRomNo9L-Regu"/>
              </a:rPr>
              <a:t>farred</a:t>
            </a:r>
            <a:r>
              <a:rPr lang="en-US" altLang="zh-CN" sz="1800" b="0" i="0" dirty="0">
                <a:solidFill>
                  <a:srgbClr val="000000"/>
                </a:solidFill>
                <a:effectLst/>
                <a:latin typeface="NimbusRomNo9L-Regu"/>
              </a:rPr>
              <a:t> channel, the target of observation is CD4 T cell. After N2V, other non-CD4 T cell noise becomes blurred. even disappear</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5</a:t>
            </a:fld>
            <a:endParaRPr lang="zh-CN" altLang="en-US"/>
          </a:p>
        </p:txBody>
      </p:sp>
    </p:spTree>
    <p:extLst>
      <p:ext uri="{BB962C8B-B14F-4D97-AF65-F5344CB8AC3E}">
        <p14:creationId xmlns:p14="http://schemas.microsoft.com/office/powerpoint/2010/main" val="29912995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Since the image produced by the 2-photon microscope is a multi-frame and multi-channel image, we consider it to be a three-dimensional image, and a single-frame single-channel image is also considered to be a two-dimensional image. Here we compare the different results of applying N2V to process two-dimensional and three-dimensional images. At the same time, the original image is compared</a:t>
            </a:r>
          </a:p>
          <a:p>
            <a:r>
              <a:rPr lang="en-US" altLang="zh-CN" dirty="0"/>
              <a:t>Through visual observation, the 2D image structure is closer to the composition structure of the original image than the 3D structure. Due to the effect of blind spots, 3D uses the pixel information of adjacent frames when denoising, resulting in wrong structural reconstruction. Therefore, we believe that using a single frame image for 2D image training is better.</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7</a:t>
            </a:fld>
            <a:endParaRPr lang="zh-CN" altLang="en-US"/>
          </a:p>
        </p:txBody>
      </p:sp>
    </p:spTree>
    <p:extLst>
      <p:ext uri="{BB962C8B-B14F-4D97-AF65-F5344CB8AC3E}">
        <p14:creationId xmlns:p14="http://schemas.microsoft.com/office/powerpoint/2010/main" val="2927888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is the comparison between the result image after two-dimensional training and the original image. We can clearly observe that the structure in the middle part is smoother and clearer.</a:t>
            </a:r>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8</a:t>
            </a:fld>
            <a:endParaRPr lang="zh-CN" altLang="en-US"/>
          </a:p>
        </p:txBody>
      </p:sp>
    </p:spTree>
    <p:extLst>
      <p:ext uri="{BB962C8B-B14F-4D97-AF65-F5344CB8AC3E}">
        <p14:creationId xmlns:p14="http://schemas.microsoft.com/office/powerpoint/2010/main" val="35451990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B1BD3B1-AF78-4CD2-9B01-1390DCB9DA36}" type="slidenum">
              <a:rPr lang="zh-CN" altLang="en-US" smtClean="0"/>
              <a:t>9</a:t>
            </a:fld>
            <a:endParaRPr lang="zh-CN" altLang="en-US"/>
          </a:p>
        </p:txBody>
      </p:sp>
    </p:spTree>
    <p:extLst>
      <p:ext uri="{BB962C8B-B14F-4D97-AF65-F5344CB8AC3E}">
        <p14:creationId xmlns:p14="http://schemas.microsoft.com/office/powerpoint/2010/main" val="10466718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1c4061a07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1c4061a07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also apply 2D N2V denoising on recent datasets. The second image is after denoising, and the cells can be seen here, which is clearer than the original image</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F968CC-3953-EEEA-75E4-7E84BECB482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4548754A-29A5-F77B-0BB6-B02F87630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F26115F-226A-CED0-1C60-0614491DBC23}"/>
              </a:ext>
            </a:extLst>
          </p:cNvPr>
          <p:cNvSpPr>
            <a:spLocks noGrp="1"/>
          </p:cNvSpPr>
          <p:nvPr>
            <p:ph type="dt" sz="half" idx="10"/>
          </p:nvPr>
        </p:nvSpPr>
        <p:spPr/>
        <p:txBody>
          <a:bodyPr/>
          <a:lstStyle/>
          <a:p>
            <a:fld id="{1B2443E7-D583-46BC-8C85-D56A61BAC229}" type="datetime1">
              <a:rPr lang="zh-CN" altLang="en-US" smtClean="0"/>
              <a:t>2023/4/7</a:t>
            </a:fld>
            <a:endParaRPr lang="zh-CN" altLang="en-US"/>
          </a:p>
        </p:txBody>
      </p:sp>
      <p:sp>
        <p:nvSpPr>
          <p:cNvPr id="5" name="页脚占位符 4">
            <a:extLst>
              <a:ext uri="{FF2B5EF4-FFF2-40B4-BE49-F238E27FC236}">
                <a16:creationId xmlns:a16="http://schemas.microsoft.com/office/drawing/2014/main" id="{93D972A1-0458-8DF0-52CE-6AD5F8CA98D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F1D9008-33F3-5845-DA76-050761735866}"/>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915480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B1A8F-5300-275B-E103-AE320A0D56E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72D00DD-1E11-0A8D-01A3-E906B96E181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42D8FCB-1FF1-E495-7462-D0CF2797CDBB}"/>
              </a:ext>
            </a:extLst>
          </p:cNvPr>
          <p:cNvSpPr>
            <a:spLocks noGrp="1"/>
          </p:cNvSpPr>
          <p:nvPr>
            <p:ph type="dt" sz="half" idx="10"/>
          </p:nvPr>
        </p:nvSpPr>
        <p:spPr/>
        <p:txBody>
          <a:bodyPr/>
          <a:lstStyle/>
          <a:p>
            <a:fld id="{ABF1B0FF-54D9-4044-B460-F10F0B68C31F}" type="datetime1">
              <a:rPr lang="zh-CN" altLang="en-US" smtClean="0"/>
              <a:t>2023/4/7</a:t>
            </a:fld>
            <a:endParaRPr lang="zh-CN" altLang="en-US"/>
          </a:p>
        </p:txBody>
      </p:sp>
      <p:sp>
        <p:nvSpPr>
          <p:cNvPr id="5" name="页脚占位符 4">
            <a:extLst>
              <a:ext uri="{FF2B5EF4-FFF2-40B4-BE49-F238E27FC236}">
                <a16:creationId xmlns:a16="http://schemas.microsoft.com/office/drawing/2014/main" id="{8B0ECA29-61DF-7924-B1B4-1F40FF979A1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AFF6357-A280-444E-8468-87B8F931EA58}"/>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862625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1C665FB-5DB6-1AB7-34F4-98256175F96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04B0419-E7C2-C2CA-5805-E7FBA6288DB3}"/>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925D9F0-E9B7-70DB-9435-625CC4957ECC}"/>
              </a:ext>
            </a:extLst>
          </p:cNvPr>
          <p:cNvSpPr>
            <a:spLocks noGrp="1"/>
          </p:cNvSpPr>
          <p:nvPr>
            <p:ph type="dt" sz="half" idx="10"/>
          </p:nvPr>
        </p:nvSpPr>
        <p:spPr/>
        <p:txBody>
          <a:bodyPr/>
          <a:lstStyle/>
          <a:p>
            <a:fld id="{B681FE44-80E6-445D-8E11-DD183A110B10}" type="datetime1">
              <a:rPr lang="zh-CN" altLang="en-US" smtClean="0"/>
              <a:t>2023/4/7</a:t>
            </a:fld>
            <a:endParaRPr lang="zh-CN" altLang="en-US"/>
          </a:p>
        </p:txBody>
      </p:sp>
      <p:sp>
        <p:nvSpPr>
          <p:cNvPr id="5" name="页脚占位符 4">
            <a:extLst>
              <a:ext uri="{FF2B5EF4-FFF2-40B4-BE49-F238E27FC236}">
                <a16:creationId xmlns:a16="http://schemas.microsoft.com/office/drawing/2014/main" id="{1855ADE5-784E-A750-C65C-664C2FC9AF5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32503E8-0497-D441-93BA-35FED48321B0}"/>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2917583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52F796-7DCC-789B-678A-5AE500F1B132}"/>
              </a:ext>
            </a:extLst>
          </p:cNvPr>
          <p:cNvSpPr>
            <a:spLocks noGrp="1"/>
          </p:cNvSpPr>
          <p:nvPr>
            <p:ph type="title"/>
          </p:nvPr>
        </p:nvSpPr>
        <p:spPr>
          <a:xfrm>
            <a:off x="268357" y="37136"/>
            <a:ext cx="11655286" cy="1115804"/>
          </a:xfrm>
        </p:spPr>
        <p:txBody>
          <a:bodyPr/>
          <a:lstStyle/>
          <a:p>
            <a:r>
              <a:rPr lang="zh-CN" altLang="en-US" dirty="0"/>
              <a:t>单击此处编辑母版标题样式</a:t>
            </a:r>
          </a:p>
        </p:txBody>
      </p:sp>
      <p:sp>
        <p:nvSpPr>
          <p:cNvPr id="3" name="内容占位符 2">
            <a:extLst>
              <a:ext uri="{FF2B5EF4-FFF2-40B4-BE49-F238E27FC236}">
                <a16:creationId xmlns:a16="http://schemas.microsoft.com/office/drawing/2014/main" id="{3E28517D-6301-4D4D-7FCF-EB3FFE1E83D5}"/>
              </a:ext>
            </a:extLst>
          </p:cNvPr>
          <p:cNvSpPr>
            <a:spLocks noGrp="1"/>
          </p:cNvSpPr>
          <p:nvPr>
            <p:ph idx="1"/>
          </p:nvPr>
        </p:nvSpPr>
        <p:spPr>
          <a:xfrm>
            <a:off x="268357" y="1311966"/>
            <a:ext cx="11655286" cy="504438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E750545-2EE2-3FFC-2A20-93EF8EE95522}"/>
              </a:ext>
            </a:extLst>
          </p:cNvPr>
          <p:cNvSpPr>
            <a:spLocks noGrp="1"/>
          </p:cNvSpPr>
          <p:nvPr>
            <p:ph type="dt" sz="half" idx="10"/>
          </p:nvPr>
        </p:nvSpPr>
        <p:spPr>
          <a:xfrm>
            <a:off x="838200" y="6455740"/>
            <a:ext cx="2743200" cy="365125"/>
          </a:xfrm>
        </p:spPr>
        <p:txBody>
          <a:bodyPr/>
          <a:lstStyle/>
          <a:p>
            <a:fld id="{2F98CD92-A8CC-4129-B819-EE6FE1500096}" type="datetime1">
              <a:rPr lang="zh-CN" altLang="en-US" smtClean="0"/>
              <a:t>2023/4/7</a:t>
            </a:fld>
            <a:endParaRPr lang="zh-CN" altLang="en-US"/>
          </a:p>
        </p:txBody>
      </p:sp>
      <p:sp>
        <p:nvSpPr>
          <p:cNvPr id="5" name="页脚占位符 4">
            <a:extLst>
              <a:ext uri="{FF2B5EF4-FFF2-40B4-BE49-F238E27FC236}">
                <a16:creationId xmlns:a16="http://schemas.microsoft.com/office/drawing/2014/main" id="{4015CAA3-8508-B0AA-D63F-642CEC9541FD}"/>
              </a:ext>
            </a:extLst>
          </p:cNvPr>
          <p:cNvSpPr>
            <a:spLocks noGrp="1"/>
          </p:cNvSpPr>
          <p:nvPr>
            <p:ph type="ftr" sz="quarter" idx="11"/>
          </p:nvPr>
        </p:nvSpPr>
        <p:spPr>
          <a:xfrm>
            <a:off x="4038600" y="6455740"/>
            <a:ext cx="4114800" cy="365125"/>
          </a:xfrm>
        </p:spPr>
        <p:txBody>
          <a:bodyPr/>
          <a:lstStyle/>
          <a:p>
            <a:endParaRPr lang="zh-CN" altLang="en-US"/>
          </a:p>
        </p:txBody>
      </p:sp>
      <p:sp>
        <p:nvSpPr>
          <p:cNvPr id="6" name="灯片编号占位符 5">
            <a:extLst>
              <a:ext uri="{FF2B5EF4-FFF2-40B4-BE49-F238E27FC236}">
                <a16:creationId xmlns:a16="http://schemas.microsoft.com/office/drawing/2014/main" id="{90C54E38-3C79-009C-D549-64E6010E2260}"/>
              </a:ext>
            </a:extLst>
          </p:cNvPr>
          <p:cNvSpPr>
            <a:spLocks noGrp="1"/>
          </p:cNvSpPr>
          <p:nvPr>
            <p:ph type="sldNum" sz="quarter" idx="12"/>
          </p:nvPr>
        </p:nvSpPr>
        <p:spPr>
          <a:xfrm>
            <a:off x="8610600" y="6455740"/>
            <a:ext cx="2743200" cy="365125"/>
          </a:xfrm>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2767778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EB3D9E-A2AF-7162-B26A-05D150A0185D}"/>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0A773A13-54E4-0EE1-4190-445B16E59B5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48348F5-4BE3-6B5A-492B-C7A7F20C7AAE}"/>
              </a:ext>
            </a:extLst>
          </p:cNvPr>
          <p:cNvSpPr>
            <a:spLocks noGrp="1"/>
          </p:cNvSpPr>
          <p:nvPr>
            <p:ph type="dt" sz="half" idx="10"/>
          </p:nvPr>
        </p:nvSpPr>
        <p:spPr/>
        <p:txBody>
          <a:bodyPr/>
          <a:lstStyle/>
          <a:p>
            <a:fld id="{8CF92AD4-27DC-45BB-BEAE-AAA0C55647CC}" type="datetime1">
              <a:rPr lang="zh-CN" altLang="en-US" smtClean="0"/>
              <a:t>2023/4/7</a:t>
            </a:fld>
            <a:endParaRPr lang="zh-CN" altLang="en-US"/>
          </a:p>
        </p:txBody>
      </p:sp>
      <p:sp>
        <p:nvSpPr>
          <p:cNvPr id="5" name="页脚占位符 4">
            <a:extLst>
              <a:ext uri="{FF2B5EF4-FFF2-40B4-BE49-F238E27FC236}">
                <a16:creationId xmlns:a16="http://schemas.microsoft.com/office/drawing/2014/main" id="{CAB1BCEC-7E3A-2691-9CC4-9346F9A4A1B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8BA100F-DE7E-B95F-46E2-22285FE34292}"/>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2760854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2CB2B5-0745-5E28-ADA3-D621C041F17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55C9A69-351A-B94E-FEBE-E567364310F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5F726AF-621D-1DAC-4456-E1052C7F9C65}"/>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4BC73F8-6ADD-F4B9-6807-B4A08BE6C158}"/>
              </a:ext>
            </a:extLst>
          </p:cNvPr>
          <p:cNvSpPr>
            <a:spLocks noGrp="1"/>
          </p:cNvSpPr>
          <p:nvPr>
            <p:ph type="dt" sz="half" idx="10"/>
          </p:nvPr>
        </p:nvSpPr>
        <p:spPr/>
        <p:txBody>
          <a:bodyPr/>
          <a:lstStyle/>
          <a:p>
            <a:fld id="{71AF8F32-E6A7-4446-9819-9CA2B3903C60}" type="datetime1">
              <a:rPr lang="zh-CN" altLang="en-US" smtClean="0"/>
              <a:t>2023/4/7</a:t>
            </a:fld>
            <a:endParaRPr lang="zh-CN" altLang="en-US"/>
          </a:p>
        </p:txBody>
      </p:sp>
      <p:sp>
        <p:nvSpPr>
          <p:cNvPr id="6" name="页脚占位符 5">
            <a:extLst>
              <a:ext uri="{FF2B5EF4-FFF2-40B4-BE49-F238E27FC236}">
                <a16:creationId xmlns:a16="http://schemas.microsoft.com/office/drawing/2014/main" id="{9831F412-5178-64C9-9919-30605831F93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B5A50B5-B73A-922D-F144-89C10DB62EE3}"/>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1433819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E8B8C4-F0E8-2263-715B-522AFD9710F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F4E7F8F-C7D5-1F1F-1ED5-429E8E3F2A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297A611F-BE1B-1CE5-84AD-B915FB9AED3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DB0C48D9-8360-0980-B9A1-E433D19F68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3D54999D-A249-99E8-B7FE-EE64389E1C4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F969E47-D5B9-3163-97C4-ADC1AB566910}"/>
              </a:ext>
            </a:extLst>
          </p:cNvPr>
          <p:cNvSpPr>
            <a:spLocks noGrp="1"/>
          </p:cNvSpPr>
          <p:nvPr>
            <p:ph type="dt" sz="half" idx="10"/>
          </p:nvPr>
        </p:nvSpPr>
        <p:spPr/>
        <p:txBody>
          <a:bodyPr/>
          <a:lstStyle/>
          <a:p>
            <a:fld id="{FBC16420-0DCB-4AFD-997B-5003F92693A6}" type="datetime1">
              <a:rPr lang="zh-CN" altLang="en-US" smtClean="0"/>
              <a:t>2023/4/7</a:t>
            </a:fld>
            <a:endParaRPr lang="zh-CN" altLang="en-US"/>
          </a:p>
        </p:txBody>
      </p:sp>
      <p:sp>
        <p:nvSpPr>
          <p:cNvPr id="8" name="页脚占位符 7">
            <a:extLst>
              <a:ext uri="{FF2B5EF4-FFF2-40B4-BE49-F238E27FC236}">
                <a16:creationId xmlns:a16="http://schemas.microsoft.com/office/drawing/2014/main" id="{85EA3D4D-A6B2-918B-4BA8-ADE41679425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BB52BA7-61A6-86B8-385B-FDD1ED7B0C4A}"/>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695619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C44DEC-A6DF-744A-B9CC-C188C4EA0F0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EB2FA050-2F7C-C5A5-A205-F5C845B2748D}"/>
              </a:ext>
            </a:extLst>
          </p:cNvPr>
          <p:cNvSpPr>
            <a:spLocks noGrp="1"/>
          </p:cNvSpPr>
          <p:nvPr>
            <p:ph type="dt" sz="half" idx="10"/>
          </p:nvPr>
        </p:nvSpPr>
        <p:spPr/>
        <p:txBody>
          <a:bodyPr/>
          <a:lstStyle/>
          <a:p>
            <a:fld id="{285E2C99-4AAF-4444-A0D5-1541007B319C}" type="datetime1">
              <a:rPr lang="zh-CN" altLang="en-US" smtClean="0"/>
              <a:t>2023/4/7</a:t>
            </a:fld>
            <a:endParaRPr lang="zh-CN" altLang="en-US"/>
          </a:p>
        </p:txBody>
      </p:sp>
      <p:sp>
        <p:nvSpPr>
          <p:cNvPr id="4" name="页脚占位符 3">
            <a:extLst>
              <a:ext uri="{FF2B5EF4-FFF2-40B4-BE49-F238E27FC236}">
                <a16:creationId xmlns:a16="http://schemas.microsoft.com/office/drawing/2014/main" id="{BEF7EA24-0D84-7F77-0307-EB26E6F1E00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2842A0E-0CDD-EBDC-39EB-A24881DE360E}"/>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3471016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D9C86E3-F855-F60B-A499-CB8923739696}"/>
              </a:ext>
            </a:extLst>
          </p:cNvPr>
          <p:cNvSpPr>
            <a:spLocks noGrp="1"/>
          </p:cNvSpPr>
          <p:nvPr>
            <p:ph type="dt" sz="half" idx="10"/>
          </p:nvPr>
        </p:nvSpPr>
        <p:spPr/>
        <p:txBody>
          <a:bodyPr/>
          <a:lstStyle/>
          <a:p>
            <a:fld id="{F10C7CFE-F245-497D-A43B-02FEC65DE458}" type="datetime1">
              <a:rPr lang="zh-CN" altLang="en-US" smtClean="0"/>
              <a:t>2023/4/7</a:t>
            </a:fld>
            <a:endParaRPr lang="zh-CN" altLang="en-US"/>
          </a:p>
        </p:txBody>
      </p:sp>
      <p:sp>
        <p:nvSpPr>
          <p:cNvPr id="3" name="页脚占位符 2">
            <a:extLst>
              <a:ext uri="{FF2B5EF4-FFF2-40B4-BE49-F238E27FC236}">
                <a16:creationId xmlns:a16="http://schemas.microsoft.com/office/drawing/2014/main" id="{507A7B47-61F7-43C2-0EBE-1EB8F47AB45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AF85371-EC3F-8217-D535-BF473D667163}"/>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2505117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566B28-015B-7C6E-7C4F-F28CF56D1D3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EB513D0-98EA-D0C4-B4EF-2D2916A8FE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9963A7A0-AE2C-3D10-104A-090E364810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5EF73C5-26B4-AE2A-A74D-9F7E79C9CD92}"/>
              </a:ext>
            </a:extLst>
          </p:cNvPr>
          <p:cNvSpPr>
            <a:spLocks noGrp="1"/>
          </p:cNvSpPr>
          <p:nvPr>
            <p:ph type="dt" sz="half" idx="10"/>
          </p:nvPr>
        </p:nvSpPr>
        <p:spPr/>
        <p:txBody>
          <a:bodyPr/>
          <a:lstStyle/>
          <a:p>
            <a:fld id="{D39A4988-5BD3-4268-9EBE-253D64F8A4C8}" type="datetime1">
              <a:rPr lang="zh-CN" altLang="en-US" smtClean="0"/>
              <a:t>2023/4/7</a:t>
            </a:fld>
            <a:endParaRPr lang="zh-CN" altLang="en-US"/>
          </a:p>
        </p:txBody>
      </p:sp>
      <p:sp>
        <p:nvSpPr>
          <p:cNvPr id="6" name="页脚占位符 5">
            <a:extLst>
              <a:ext uri="{FF2B5EF4-FFF2-40B4-BE49-F238E27FC236}">
                <a16:creationId xmlns:a16="http://schemas.microsoft.com/office/drawing/2014/main" id="{3DCC5018-EB35-E7A7-3018-C34F557B902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7005F61-EDA6-B065-CF2D-A2874A4A0C31}"/>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608333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E50081-8456-7658-3E29-C7B92C62168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FFA67BE-5246-CC9F-FD93-6EFE770695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15B9295-CC30-FD65-E03A-66799F333A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49E3F08-2061-E602-0523-ACCCAE755EFF}"/>
              </a:ext>
            </a:extLst>
          </p:cNvPr>
          <p:cNvSpPr>
            <a:spLocks noGrp="1"/>
          </p:cNvSpPr>
          <p:nvPr>
            <p:ph type="dt" sz="half" idx="10"/>
          </p:nvPr>
        </p:nvSpPr>
        <p:spPr/>
        <p:txBody>
          <a:bodyPr/>
          <a:lstStyle/>
          <a:p>
            <a:fld id="{28928BBA-3974-49B7-B376-45ED5E6F7A6A}" type="datetime1">
              <a:rPr lang="zh-CN" altLang="en-US" smtClean="0"/>
              <a:t>2023/4/7</a:t>
            </a:fld>
            <a:endParaRPr lang="zh-CN" altLang="en-US"/>
          </a:p>
        </p:txBody>
      </p:sp>
      <p:sp>
        <p:nvSpPr>
          <p:cNvPr id="6" name="页脚占位符 5">
            <a:extLst>
              <a:ext uri="{FF2B5EF4-FFF2-40B4-BE49-F238E27FC236}">
                <a16:creationId xmlns:a16="http://schemas.microsoft.com/office/drawing/2014/main" id="{F8D3ACB7-6C0E-D0BE-641F-66C7575905E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150E061-DF9C-48A5-DFD1-18039D804BCE}"/>
              </a:ext>
            </a:extLst>
          </p:cNvPr>
          <p:cNvSpPr>
            <a:spLocks noGrp="1"/>
          </p:cNvSpPr>
          <p:nvPr>
            <p:ph type="sldNum" sz="quarter" idx="12"/>
          </p:nvPr>
        </p:nvSpPr>
        <p:spPr/>
        <p:txBody>
          <a:body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1664902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C487DA0-144B-A0F3-6EBD-CEE8F90BB0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91BFE06-398C-FB03-C794-B8BEA0DA91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486CEE7-7D14-AA77-6E81-8EE298F84D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23EB5B-94D7-4EE5-A392-F715B2392FFA}" type="datetime1">
              <a:rPr lang="zh-CN" altLang="en-US" smtClean="0"/>
              <a:t>2023/4/7</a:t>
            </a:fld>
            <a:endParaRPr lang="zh-CN" altLang="en-US"/>
          </a:p>
        </p:txBody>
      </p:sp>
      <p:sp>
        <p:nvSpPr>
          <p:cNvPr id="5" name="页脚占位符 4">
            <a:extLst>
              <a:ext uri="{FF2B5EF4-FFF2-40B4-BE49-F238E27FC236}">
                <a16:creationId xmlns:a16="http://schemas.microsoft.com/office/drawing/2014/main" id="{CC28D4FB-2490-47EF-11D1-EEE7CE8DEF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F42C1F6-C7F0-C92D-6058-5B69FBA949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1DAD8C-51F8-4193-8431-00B05579C4D0}" type="slidenum">
              <a:rPr lang="zh-CN" altLang="en-US" smtClean="0"/>
              <a:t>‹#›</a:t>
            </a:fld>
            <a:endParaRPr lang="zh-CN" altLang="en-US"/>
          </a:p>
        </p:txBody>
      </p:sp>
    </p:spTree>
    <p:extLst>
      <p:ext uri="{BB962C8B-B14F-4D97-AF65-F5344CB8AC3E}">
        <p14:creationId xmlns:p14="http://schemas.microsoft.com/office/powerpoint/2010/main" val="256275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3DBA55-0C76-504B-7070-99E663FB398F}"/>
              </a:ext>
            </a:extLst>
          </p:cNvPr>
          <p:cNvSpPr>
            <a:spLocks noGrp="1"/>
          </p:cNvSpPr>
          <p:nvPr>
            <p:ph type="ctrTitle"/>
          </p:nvPr>
        </p:nvSpPr>
        <p:spPr/>
        <p:txBody>
          <a:bodyPr/>
          <a:lstStyle/>
          <a:p>
            <a:r>
              <a:rPr lang="en-US" altLang="zh-CN" dirty="0">
                <a:latin typeface="Times New Roman" panose="02020603050405020304" pitchFamily="18" charset="0"/>
                <a:cs typeface="Times New Roman" panose="02020603050405020304" pitchFamily="18" charset="0"/>
              </a:rPr>
              <a:t>Noise2Void(N2V)</a:t>
            </a:r>
            <a:endParaRPr lang="zh-CN" altLang="en-US"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34B82765-DFC6-21BE-68B0-580A19CEAAFB}"/>
              </a:ext>
            </a:extLst>
          </p:cNvPr>
          <p:cNvSpPr>
            <a:spLocks noGrp="1"/>
          </p:cNvSpPr>
          <p:nvPr>
            <p:ph type="subTitle" idx="1"/>
          </p:nvPr>
        </p:nvSpPr>
        <p:spPr/>
        <p:txBody>
          <a:bodyPr/>
          <a:lstStyle/>
          <a:p>
            <a:r>
              <a:rPr lang="en-US" altLang="zh-CN" dirty="0" err="1">
                <a:latin typeface="Times New Roman" panose="02020603050405020304" pitchFamily="18" charset="0"/>
                <a:cs typeface="Times New Roman" panose="02020603050405020304" pitchFamily="18" charset="0"/>
              </a:rPr>
              <a:t>Honghong</a:t>
            </a:r>
            <a:r>
              <a:rPr lang="en-US" altLang="zh-CN" dirty="0">
                <a:latin typeface="Times New Roman" panose="02020603050405020304" pitchFamily="18" charset="0"/>
                <a:cs typeface="Times New Roman" panose="02020603050405020304" pitchFamily="18" charset="0"/>
              </a:rPr>
              <a:t> Fang</a:t>
            </a:r>
          </a:p>
          <a:p>
            <a:r>
              <a:rPr lang="en-US" altLang="zh-CN" dirty="0">
                <a:latin typeface="Times New Roman" panose="02020603050405020304" pitchFamily="18" charset="0"/>
                <a:cs typeface="Times New Roman" panose="02020603050405020304" pitchFamily="18" charset="0"/>
              </a:rPr>
              <a:t>Supervisor: </a:t>
            </a:r>
            <a:r>
              <a:rPr lang="en-US" altLang="zh-CN" sz="2400" dirty="0">
                <a:latin typeface="Times New Roman" panose="02020603050405020304" pitchFamily="18" charset="0"/>
                <a:cs typeface="Times New Roman" panose="02020603050405020304" pitchFamily="18" charset="0"/>
              </a:rPr>
              <a:t>Dr. Mykhailo </a:t>
            </a:r>
            <a:r>
              <a:rPr lang="en-US" altLang="zh-CN" sz="2400" dirty="0" err="1">
                <a:latin typeface="Times New Roman" panose="02020603050405020304" pitchFamily="18" charset="0"/>
                <a:cs typeface="Times New Roman" panose="02020603050405020304" pitchFamily="18" charset="0"/>
              </a:rPr>
              <a:t>Vladymyrov</a:t>
            </a:r>
            <a:r>
              <a:rPr lang="en-US" altLang="zh-CN" sz="2400" dirty="0">
                <a:latin typeface="Times New Roman" panose="02020603050405020304" pitchFamily="18" charset="0"/>
                <a:cs typeface="Times New Roman" panose="02020603050405020304" pitchFamily="18" charset="0"/>
              </a:rPr>
              <a:t> </a:t>
            </a:r>
          </a:p>
          <a:p>
            <a:r>
              <a:rPr lang="en-US" altLang="zh-CN" sz="2800" b="1" dirty="0">
                <a:latin typeface="Times New Roman" panose="02020603050405020304" pitchFamily="18" charset="0"/>
                <a:cs typeface="Times New Roman" panose="02020603050405020304" pitchFamily="18" charset="0"/>
              </a:rPr>
              <a:t>Master thesis progress report</a:t>
            </a:r>
            <a:endParaRPr lang="zh-CN" alt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5562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g21c4061a078_0_24"/>
          <p:cNvSpPr txBox="1"/>
          <p:nvPr/>
        </p:nvSpPr>
        <p:spPr>
          <a:xfrm>
            <a:off x="1460038" y="6079850"/>
            <a:ext cx="3000000"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dirty="0">
                <a:solidFill>
                  <a:schemeClr val="dk1"/>
                </a:solidFill>
                <a:latin typeface="Times New Roman" panose="02020603050405020304" pitchFamily="18" charset="0"/>
                <a:cs typeface="Times New Roman" panose="02020603050405020304" pitchFamily="18" charset="0"/>
              </a:rPr>
              <a:t>Time 0008</a:t>
            </a:r>
            <a:r>
              <a:rPr lang="en-US" altLang="zh-CN" sz="2400" dirty="0">
                <a:solidFill>
                  <a:schemeClr val="dk1"/>
                </a:solidFill>
                <a:latin typeface="Times New Roman" panose="02020603050405020304" pitchFamily="18" charset="0"/>
                <a:cs typeface="Times New Roman" panose="02020603050405020304" pitchFamily="18" charset="0"/>
              </a:rPr>
              <a:t> , raw</a:t>
            </a:r>
            <a:endParaRPr sz="2400" dirty="0">
              <a:solidFill>
                <a:schemeClr val="dk1"/>
              </a:solidFill>
              <a:latin typeface="Times New Roman" panose="02020603050405020304" pitchFamily="18" charset="0"/>
              <a:cs typeface="Times New Roman" panose="02020603050405020304" pitchFamily="18" charset="0"/>
            </a:endParaRPr>
          </a:p>
        </p:txBody>
      </p:sp>
      <p:sp>
        <p:nvSpPr>
          <p:cNvPr id="257" name="Google Shape;257;g21c4061a078_0_24"/>
          <p:cNvSpPr txBox="1"/>
          <p:nvPr/>
        </p:nvSpPr>
        <p:spPr>
          <a:xfrm>
            <a:off x="7423588" y="6079850"/>
            <a:ext cx="3000000"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dirty="0">
                <a:solidFill>
                  <a:schemeClr val="dk1"/>
                </a:solidFill>
                <a:latin typeface="Times New Roman" panose="02020603050405020304" pitchFamily="18" charset="0"/>
                <a:cs typeface="Times New Roman" panose="02020603050405020304" pitchFamily="18" charset="0"/>
              </a:rPr>
              <a:t>Time 0008</a:t>
            </a:r>
            <a:r>
              <a:rPr lang="en-US" altLang="zh-CN" sz="2400" dirty="0">
                <a:solidFill>
                  <a:schemeClr val="dk1"/>
                </a:solidFill>
                <a:latin typeface="Times New Roman" panose="02020603050405020304" pitchFamily="18" charset="0"/>
                <a:cs typeface="Times New Roman" panose="02020603050405020304" pitchFamily="18" charset="0"/>
              </a:rPr>
              <a:t> , denoised</a:t>
            </a:r>
            <a:endParaRPr sz="2400" dirty="0">
              <a:solidFill>
                <a:schemeClr val="dk1"/>
              </a:solidFill>
              <a:latin typeface="Times New Roman" panose="02020603050405020304" pitchFamily="18" charset="0"/>
              <a:cs typeface="Times New Roman" panose="02020603050405020304" pitchFamily="18" charset="0"/>
            </a:endParaRPr>
          </a:p>
        </p:txBody>
      </p:sp>
      <p:pic>
        <p:nvPicPr>
          <p:cNvPr id="3076" name="Picture 4">
            <a:extLst>
              <a:ext uri="{FF2B5EF4-FFF2-40B4-BE49-F238E27FC236}">
                <a16:creationId xmlns:a16="http://schemas.microsoft.com/office/drawing/2014/main" id="{67A3A9DC-0D2E-30A3-9886-52654A9A8C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06750" y="798238"/>
            <a:ext cx="5302176" cy="530217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6E5ACD2F-95D3-6B04-C423-3ED3AC6A23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075" y="798238"/>
            <a:ext cx="5302176" cy="5302176"/>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E89AFA8D-B369-6192-6D46-9C148ED9529F}"/>
              </a:ext>
            </a:extLst>
          </p:cNvPr>
          <p:cNvSpPr txBox="1">
            <a:spLocks/>
          </p:cNvSpPr>
          <p:nvPr/>
        </p:nvSpPr>
        <p:spPr>
          <a:xfrm>
            <a:off x="149291" y="250704"/>
            <a:ext cx="11655286" cy="78978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dirty="0">
                <a:latin typeface="Times New Roman" panose="02020603050405020304" pitchFamily="18" charset="0"/>
                <a:cs typeface="Times New Roman" panose="02020603050405020304" pitchFamily="18" charset="0"/>
              </a:rPr>
              <a:t>Comparison of before and after training</a:t>
            </a:r>
            <a:endParaRPr lang="zh-CN" altLang="en-US" dirty="0">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DC7A7490-8F4B-8131-2363-82FAA77D0CCD}"/>
              </a:ext>
            </a:extLst>
          </p:cNvPr>
          <p:cNvSpPr/>
          <p:nvPr/>
        </p:nvSpPr>
        <p:spPr>
          <a:xfrm>
            <a:off x="2336800" y="4025900"/>
            <a:ext cx="1828800" cy="685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CCEF0A3D-EFDA-E6E3-37A5-68619078AB05}"/>
              </a:ext>
            </a:extLst>
          </p:cNvPr>
          <p:cNvSpPr/>
          <p:nvPr/>
        </p:nvSpPr>
        <p:spPr>
          <a:xfrm>
            <a:off x="8009188" y="4025900"/>
            <a:ext cx="1828800" cy="685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A552C-C41A-119D-FA2D-F064C8B5AEB8}"/>
              </a:ext>
            </a:extLst>
          </p:cNvPr>
          <p:cNvSpPr>
            <a:spLocks noGrp="1"/>
          </p:cNvSpPr>
          <p:nvPr>
            <p:ph type="title"/>
          </p:nvPr>
        </p:nvSpPr>
        <p:spPr>
          <a:xfrm>
            <a:off x="268357" y="134603"/>
            <a:ext cx="11655286" cy="1115804"/>
          </a:xfrm>
        </p:spPr>
        <p:txBody>
          <a:bodyPr/>
          <a:lstStyle/>
          <a:p>
            <a:r>
              <a:rPr lang="en-US" altLang="zh-CN" dirty="0">
                <a:latin typeface="Times New Roman" panose="02020603050405020304" pitchFamily="18" charset="0"/>
                <a:cs typeface="Times New Roman" panose="02020603050405020304" pitchFamily="18" charset="0"/>
              </a:rPr>
              <a:t>How to work in Fiji</a:t>
            </a:r>
            <a:endParaRPr lang="zh-CN" altLang="en-US" dirty="0">
              <a:latin typeface="Times New Roman" panose="02020603050405020304" pitchFamily="18" charset="0"/>
              <a:cs typeface="Times New Roman" panose="02020603050405020304" pitchFamily="18" charset="0"/>
            </a:endParaRPr>
          </a:p>
        </p:txBody>
      </p:sp>
      <p:pic>
        <p:nvPicPr>
          <p:cNvPr id="7" name="内容占位符 6">
            <a:extLst>
              <a:ext uri="{FF2B5EF4-FFF2-40B4-BE49-F238E27FC236}">
                <a16:creationId xmlns:a16="http://schemas.microsoft.com/office/drawing/2014/main" id="{C57DC20F-0350-FADC-56E0-1DD5DE4AA4A7}"/>
              </a:ext>
            </a:extLst>
          </p:cNvPr>
          <p:cNvPicPr>
            <a:picLocks noGrp="1" noChangeAspect="1"/>
          </p:cNvPicPr>
          <p:nvPr>
            <p:ph idx="1"/>
          </p:nvPr>
        </p:nvPicPr>
        <p:blipFill>
          <a:blip r:embed="rId3"/>
          <a:stretch>
            <a:fillRect/>
          </a:stretch>
        </p:blipFill>
        <p:spPr>
          <a:xfrm>
            <a:off x="5778797" y="1690688"/>
            <a:ext cx="1342698" cy="4351338"/>
          </a:xfrm>
        </p:spPr>
      </p:pic>
      <p:pic>
        <p:nvPicPr>
          <p:cNvPr id="5" name="图片 4">
            <a:extLst>
              <a:ext uri="{FF2B5EF4-FFF2-40B4-BE49-F238E27FC236}">
                <a16:creationId xmlns:a16="http://schemas.microsoft.com/office/drawing/2014/main" id="{D919059B-2966-C887-D80B-7C4A036A7E0C}"/>
              </a:ext>
            </a:extLst>
          </p:cNvPr>
          <p:cNvPicPr>
            <a:picLocks noChangeAspect="1"/>
          </p:cNvPicPr>
          <p:nvPr/>
        </p:nvPicPr>
        <p:blipFill>
          <a:blip r:embed="rId4"/>
          <a:stretch>
            <a:fillRect/>
          </a:stretch>
        </p:blipFill>
        <p:spPr>
          <a:xfrm>
            <a:off x="0" y="1690688"/>
            <a:ext cx="5778797" cy="1016052"/>
          </a:xfrm>
          <a:prstGeom prst="rect">
            <a:avLst/>
          </a:prstGeom>
        </p:spPr>
      </p:pic>
      <p:pic>
        <p:nvPicPr>
          <p:cNvPr id="9" name="图片 8">
            <a:extLst>
              <a:ext uri="{FF2B5EF4-FFF2-40B4-BE49-F238E27FC236}">
                <a16:creationId xmlns:a16="http://schemas.microsoft.com/office/drawing/2014/main" id="{508B8858-605B-78CF-9704-5AD802B65424}"/>
              </a:ext>
            </a:extLst>
          </p:cNvPr>
          <p:cNvPicPr>
            <a:picLocks noChangeAspect="1"/>
          </p:cNvPicPr>
          <p:nvPr/>
        </p:nvPicPr>
        <p:blipFill>
          <a:blip r:embed="rId5"/>
          <a:stretch>
            <a:fillRect/>
          </a:stretch>
        </p:blipFill>
        <p:spPr>
          <a:xfrm>
            <a:off x="4388076" y="4729809"/>
            <a:ext cx="1390721" cy="1295467"/>
          </a:xfrm>
          <a:prstGeom prst="rect">
            <a:avLst/>
          </a:prstGeom>
        </p:spPr>
      </p:pic>
      <p:pic>
        <p:nvPicPr>
          <p:cNvPr id="11" name="图片 10">
            <a:extLst>
              <a:ext uri="{FF2B5EF4-FFF2-40B4-BE49-F238E27FC236}">
                <a16:creationId xmlns:a16="http://schemas.microsoft.com/office/drawing/2014/main" id="{791A1EC5-DB69-2DD6-32CE-E99EB251AED2}"/>
              </a:ext>
            </a:extLst>
          </p:cNvPr>
          <p:cNvPicPr>
            <a:picLocks noChangeAspect="1"/>
          </p:cNvPicPr>
          <p:nvPr/>
        </p:nvPicPr>
        <p:blipFill>
          <a:blip r:embed="rId6"/>
          <a:stretch>
            <a:fillRect/>
          </a:stretch>
        </p:blipFill>
        <p:spPr>
          <a:xfrm>
            <a:off x="7121494" y="1690688"/>
            <a:ext cx="4754819" cy="3316529"/>
          </a:xfrm>
          <a:prstGeom prst="rect">
            <a:avLst/>
          </a:prstGeom>
        </p:spPr>
      </p:pic>
      <p:sp>
        <p:nvSpPr>
          <p:cNvPr id="12" name="文本框 11">
            <a:extLst>
              <a:ext uri="{FF2B5EF4-FFF2-40B4-BE49-F238E27FC236}">
                <a16:creationId xmlns:a16="http://schemas.microsoft.com/office/drawing/2014/main" id="{C33BB5FB-4BAF-573F-9A98-FC6962036CC7}"/>
              </a:ext>
            </a:extLst>
          </p:cNvPr>
          <p:cNvSpPr txBox="1"/>
          <p:nvPr/>
        </p:nvSpPr>
        <p:spPr>
          <a:xfrm>
            <a:off x="7218346" y="5101946"/>
            <a:ext cx="4561113" cy="923330"/>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With the GPU installed on the Processing PC at the 2-photon microscope, the training speed is significantly increased</a:t>
            </a:r>
            <a:endParaRPr lang="zh-CN" altLang="en-US" dirty="0">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444EE684-25A6-DD93-4547-0959F1053FF8}"/>
              </a:ext>
            </a:extLst>
          </p:cNvPr>
          <p:cNvSpPr/>
          <p:nvPr/>
        </p:nvSpPr>
        <p:spPr>
          <a:xfrm>
            <a:off x="2534029" y="1921408"/>
            <a:ext cx="516313" cy="2139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BF4217C2-E082-51E3-5CA4-9CE33E1AEC5E}"/>
              </a:ext>
            </a:extLst>
          </p:cNvPr>
          <p:cNvSpPr txBox="1"/>
          <p:nvPr/>
        </p:nvSpPr>
        <p:spPr>
          <a:xfrm>
            <a:off x="9022018" y="6181906"/>
            <a:ext cx="6096000" cy="307777"/>
          </a:xfrm>
          <a:prstGeom prst="rect">
            <a:avLst/>
          </a:prstGeom>
          <a:noFill/>
        </p:spPr>
        <p:txBody>
          <a:bodyPr wrap="square">
            <a:spAutoFit/>
          </a:bodyPr>
          <a:lstStyle/>
          <a:p>
            <a:r>
              <a:rPr lang="zh-CN" altLang="en-US" sz="1400" dirty="0"/>
              <a:t>https://imagej.net/plugins/n2v</a:t>
            </a:r>
          </a:p>
        </p:txBody>
      </p:sp>
      <p:sp>
        <p:nvSpPr>
          <p:cNvPr id="16" name="灯片编号占位符 15">
            <a:extLst>
              <a:ext uri="{FF2B5EF4-FFF2-40B4-BE49-F238E27FC236}">
                <a16:creationId xmlns:a16="http://schemas.microsoft.com/office/drawing/2014/main" id="{48528E24-0E1E-0C0D-36D0-02FEE8483AB0}"/>
              </a:ext>
            </a:extLst>
          </p:cNvPr>
          <p:cNvSpPr>
            <a:spLocks noGrp="1"/>
          </p:cNvSpPr>
          <p:nvPr>
            <p:ph type="sldNum" sz="quarter" idx="12"/>
          </p:nvPr>
        </p:nvSpPr>
        <p:spPr/>
        <p:txBody>
          <a:bodyPr/>
          <a:lstStyle/>
          <a:p>
            <a:fld id="{E61DAD8C-51F8-4193-8431-00B05579C4D0}" type="slidenum">
              <a:rPr lang="zh-CN" altLang="en-US" smtClean="0"/>
              <a:t>11</a:t>
            </a:fld>
            <a:endParaRPr lang="zh-CN" altLang="en-US"/>
          </a:p>
        </p:txBody>
      </p:sp>
    </p:spTree>
    <p:extLst>
      <p:ext uri="{BB962C8B-B14F-4D97-AF65-F5344CB8AC3E}">
        <p14:creationId xmlns:p14="http://schemas.microsoft.com/office/powerpoint/2010/main" val="2837479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0155189-D96C-4527-B0EC-654B946BE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C8E3ABA-B29C-74BB-63A6-8C2E6D0B5C63}"/>
              </a:ext>
            </a:extLst>
          </p:cNvPr>
          <p:cNvSpPr>
            <a:spLocks noGrp="1"/>
          </p:cNvSpPr>
          <p:nvPr>
            <p:ph type="title"/>
          </p:nvPr>
        </p:nvSpPr>
        <p:spPr>
          <a:xfrm>
            <a:off x="296481" y="277790"/>
            <a:ext cx="9795637" cy="716440"/>
          </a:xfrm>
        </p:spPr>
        <p:txBody>
          <a:bodyPr vert="horz" lIns="91440" tIns="45720" rIns="91440" bIns="45720" rtlCol="0" anchor="b">
            <a:normAutofit/>
          </a:bodyPr>
          <a:lstStyle/>
          <a:p>
            <a:r>
              <a:rPr lang="en-US" altLang="zh-CN" dirty="0">
                <a:latin typeface="Times New Roman" panose="02020603050405020304" pitchFamily="18" charset="0"/>
                <a:cs typeface="Times New Roman" panose="02020603050405020304" pitchFamily="18" charset="0"/>
              </a:rPr>
              <a:t>Models and prediction</a:t>
            </a:r>
          </a:p>
        </p:txBody>
      </p:sp>
      <p:pic>
        <p:nvPicPr>
          <p:cNvPr id="7" name="内容占位符 6" descr="图形用户界面&#10;&#10;描述已自动生成">
            <a:extLst>
              <a:ext uri="{FF2B5EF4-FFF2-40B4-BE49-F238E27FC236}">
                <a16:creationId xmlns:a16="http://schemas.microsoft.com/office/drawing/2014/main" id="{7D324AFC-AE10-C802-936E-66276841D8A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76870" y="1132767"/>
            <a:ext cx="4893444" cy="4930423"/>
          </a:xfrm>
          <a:prstGeom prst="rect">
            <a:avLst/>
          </a:prstGeom>
        </p:spPr>
      </p:pic>
      <p:pic>
        <p:nvPicPr>
          <p:cNvPr id="9" name="图片 8" descr="图形用户界面, 应用程序&#10;&#10;描述已自动生成">
            <a:extLst>
              <a:ext uri="{FF2B5EF4-FFF2-40B4-BE49-F238E27FC236}">
                <a16:creationId xmlns:a16="http://schemas.microsoft.com/office/drawing/2014/main" id="{3B69AF3D-25CF-5E01-E622-C6FDE1B3A4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0314" y="1132767"/>
            <a:ext cx="5683486" cy="3424298"/>
          </a:xfrm>
          <a:prstGeom prst="rect">
            <a:avLst/>
          </a:prstGeom>
        </p:spPr>
      </p:pic>
      <p:pic>
        <p:nvPicPr>
          <p:cNvPr id="11" name="图片 10" descr="图形用户界面, 文本, 应用程序, 电子邮件&#10;&#10;描述已自动生成">
            <a:extLst>
              <a:ext uri="{FF2B5EF4-FFF2-40B4-BE49-F238E27FC236}">
                <a16:creationId xmlns:a16="http://schemas.microsoft.com/office/drawing/2014/main" id="{8827DDFE-990E-DAB7-66DE-B89C0EAA3D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70314" y="4557065"/>
            <a:ext cx="5683486" cy="1506125"/>
          </a:xfrm>
          <a:prstGeom prst="rect">
            <a:avLst/>
          </a:prstGeom>
        </p:spPr>
      </p:pic>
      <p:sp>
        <p:nvSpPr>
          <p:cNvPr id="12" name="灯片编号占位符 11">
            <a:extLst>
              <a:ext uri="{FF2B5EF4-FFF2-40B4-BE49-F238E27FC236}">
                <a16:creationId xmlns:a16="http://schemas.microsoft.com/office/drawing/2014/main" id="{E7EFCA46-3D47-06AF-BD8D-244E588063F2}"/>
              </a:ext>
            </a:extLst>
          </p:cNvPr>
          <p:cNvSpPr>
            <a:spLocks noGrp="1"/>
          </p:cNvSpPr>
          <p:nvPr>
            <p:ph type="sldNum" sz="quarter" idx="12"/>
          </p:nvPr>
        </p:nvSpPr>
        <p:spPr/>
        <p:txBody>
          <a:bodyPr/>
          <a:lstStyle/>
          <a:p>
            <a:fld id="{E61DAD8C-51F8-4193-8431-00B05579C4D0}" type="slidenum">
              <a:rPr lang="zh-CN" altLang="en-US" smtClean="0"/>
              <a:t>12</a:t>
            </a:fld>
            <a:endParaRPr lang="zh-CN" altLang="en-US"/>
          </a:p>
        </p:txBody>
      </p:sp>
      <p:sp>
        <p:nvSpPr>
          <p:cNvPr id="3" name="文本框 2">
            <a:extLst>
              <a:ext uri="{FF2B5EF4-FFF2-40B4-BE49-F238E27FC236}">
                <a16:creationId xmlns:a16="http://schemas.microsoft.com/office/drawing/2014/main" id="{09A39185-CEDB-B104-8BBB-A049F37E14AC}"/>
              </a:ext>
            </a:extLst>
          </p:cNvPr>
          <p:cNvSpPr txBox="1"/>
          <p:nvPr/>
        </p:nvSpPr>
        <p:spPr>
          <a:xfrm>
            <a:off x="1868557" y="6063190"/>
            <a:ext cx="8223561" cy="369332"/>
          </a:xfrm>
          <a:prstGeom prst="rect">
            <a:avLst/>
          </a:prstGeom>
          <a:noFill/>
        </p:spPr>
        <p:txBody>
          <a:bodyPr wrap="square" rtlCol="0">
            <a:spAutoFit/>
          </a:bodyPr>
          <a:lstStyle/>
          <a:p>
            <a:pPr algn="ctr"/>
            <a:r>
              <a:rPr lang="en-US" altLang="zh-CN" dirty="0"/>
              <a:t>each channel of each dataset needs to be trained separately</a:t>
            </a:r>
            <a:endParaRPr lang="zh-CN" altLang="en-US" dirty="0"/>
          </a:p>
        </p:txBody>
      </p:sp>
    </p:spTree>
    <p:extLst>
      <p:ext uri="{BB962C8B-B14F-4D97-AF65-F5344CB8AC3E}">
        <p14:creationId xmlns:p14="http://schemas.microsoft.com/office/powerpoint/2010/main" val="3583237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descr="水中的倒影&#10;&#10;中度可信度描述已自动生成">
            <a:extLst>
              <a:ext uri="{FF2B5EF4-FFF2-40B4-BE49-F238E27FC236}">
                <a16:creationId xmlns:a16="http://schemas.microsoft.com/office/drawing/2014/main" id="{B61F00E9-44D5-2B1B-6114-B22DBF2C90E0}"/>
              </a:ext>
            </a:extLst>
          </p:cNvPr>
          <p:cNvPicPr>
            <a:picLocks noChangeAspect="1"/>
          </p:cNvPicPr>
          <p:nvPr/>
        </p:nvPicPr>
        <p:blipFill>
          <a:blip r:embed="rId3"/>
          <a:stretch>
            <a:fillRect/>
          </a:stretch>
        </p:blipFill>
        <p:spPr>
          <a:xfrm>
            <a:off x="4114544" y="1274032"/>
            <a:ext cx="3965249" cy="3965249"/>
          </a:xfrm>
          <a:prstGeom prst="rect">
            <a:avLst/>
          </a:prstGeom>
        </p:spPr>
      </p:pic>
      <p:pic>
        <p:nvPicPr>
          <p:cNvPr id="14" name="图片 13" descr="水中的倒影&#10;&#10;中度可信度描述已自动生成">
            <a:extLst>
              <a:ext uri="{FF2B5EF4-FFF2-40B4-BE49-F238E27FC236}">
                <a16:creationId xmlns:a16="http://schemas.microsoft.com/office/drawing/2014/main" id="{4958D7BB-B351-DC90-867C-B0FB84226A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9293" y="1274032"/>
            <a:ext cx="3965251" cy="3965251"/>
          </a:xfrm>
          <a:prstGeom prst="rect">
            <a:avLst/>
          </a:prstGeom>
        </p:spPr>
      </p:pic>
      <p:sp>
        <p:nvSpPr>
          <p:cNvPr id="2" name="标题 1">
            <a:extLst>
              <a:ext uri="{FF2B5EF4-FFF2-40B4-BE49-F238E27FC236}">
                <a16:creationId xmlns:a16="http://schemas.microsoft.com/office/drawing/2014/main" id="{9EA92F41-3F9A-4686-6613-1C04A419CE12}"/>
              </a:ext>
            </a:extLst>
          </p:cNvPr>
          <p:cNvSpPr>
            <a:spLocks noGrp="1"/>
          </p:cNvSpPr>
          <p:nvPr>
            <p:ph type="title"/>
          </p:nvPr>
        </p:nvSpPr>
        <p:spPr>
          <a:xfrm>
            <a:off x="268357" y="37135"/>
            <a:ext cx="11655286" cy="1115804"/>
          </a:xfrm>
        </p:spPr>
        <p:txBody>
          <a:bodyPr/>
          <a:lstStyle/>
          <a:p>
            <a:r>
              <a:rPr lang="en-US" altLang="zh-CN" dirty="0">
                <a:latin typeface="Times New Roman" panose="02020603050405020304" pitchFamily="18" charset="0"/>
                <a:cs typeface="Times New Roman" panose="02020603050405020304" pitchFamily="18" charset="0"/>
              </a:rPr>
              <a:t>Comparison of Fiji vs script processing</a:t>
            </a:r>
            <a:endParaRPr lang="zh-CN" altLang="en-US"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87A33BCD-0F79-27DD-7E33-D1A2D72D40EC}"/>
              </a:ext>
            </a:extLst>
          </p:cNvPr>
          <p:cNvSpPr>
            <a:spLocks noGrp="1"/>
          </p:cNvSpPr>
          <p:nvPr>
            <p:ph type="sldNum" sz="quarter" idx="12"/>
          </p:nvPr>
        </p:nvSpPr>
        <p:spPr/>
        <p:txBody>
          <a:bodyPr/>
          <a:lstStyle/>
          <a:p>
            <a:fld id="{E61DAD8C-51F8-4193-8431-00B05579C4D0}" type="slidenum">
              <a:rPr lang="zh-CN" altLang="en-US" smtClean="0"/>
              <a:t>13</a:t>
            </a:fld>
            <a:endParaRPr lang="zh-CN" altLang="en-US"/>
          </a:p>
        </p:txBody>
      </p:sp>
      <p:sp>
        <p:nvSpPr>
          <p:cNvPr id="5" name="Google Shape;295;g21ca01341e9_0_40">
            <a:extLst>
              <a:ext uri="{FF2B5EF4-FFF2-40B4-BE49-F238E27FC236}">
                <a16:creationId xmlns:a16="http://schemas.microsoft.com/office/drawing/2014/main" id="{23B7477E-5F3C-B178-A674-60B7FF7B58AA}"/>
              </a:ext>
            </a:extLst>
          </p:cNvPr>
          <p:cNvSpPr txBox="1"/>
          <p:nvPr/>
        </p:nvSpPr>
        <p:spPr>
          <a:xfrm>
            <a:off x="571501" y="5525997"/>
            <a:ext cx="2702900"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tLang="zh-CN" sz="2400" dirty="0">
                <a:latin typeface="Times New Roman" panose="02020603050405020304" pitchFamily="18" charset="0"/>
                <a:cs typeface="Times New Roman" panose="02020603050405020304" pitchFamily="18" charset="0"/>
              </a:rPr>
              <a:t>2D with script</a:t>
            </a:r>
          </a:p>
        </p:txBody>
      </p:sp>
      <p:sp>
        <p:nvSpPr>
          <p:cNvPr id="6" name="Google Shape;297;g21ca01341e9_0_40">
            <a:extLst>
              <a:ext uri="{FF2B5EF4-FFF2-40B4-BE49-F238E27FC236}">
                <a16:creationId xmlns:a16="http://schemas.microsoft.com/office/drawing/2014/main" id="{870DD8B2-14FE-E612-871C-AB921F540B7A}"/>
              </a:ext>
            </a:extLst>
          </p:cNvPr>
          <p:cNvSpPr txBox="1"/>
          <p:nvPr/>
        </p:nvSpPr>
        <p:spPr>
          <a:xfrm>
            <a:off x="9601200" y="5502831"/>
            <a:ext cx="1128500" cy="600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700" dirty="0">
                <a:latin typeface="Times New Roman" panose="02020603050405020304" pitchFamily="18" charset="0"/>
                <a:cs typeface="Times New Roman" panose="02020603050405020304" pitchFamily="18" charset="0"/>
              </a:rPr>
              <a:t>Raw</a:t>
            </a:r>
            <a:endParaRPr sz="2700" dirty="0">
              <a:latin typeface="Times New Roman" panose="02020603050405020304" pitchFamily="18" charset="0"/>
              <a:cs typeface="Times New Roman" panose="02020603050405020304" pitchFamily="18" charset="0"/>
            </a:endParaRPr>
          </a:p>
        </p:txBody>
      </p:sp>
      <p:pic>
        <p:nvPicPr>
          <p:cNvPr id="8" name="图片 7" descr="海上有许多星星&#10;&#10;低可信度描述已自动生成">
            <a:extLst>
              <a:ext uri="{FF2B5EF4-FFF2-40B4-BE49-F238E27FC236}">
                <a16:creationId xmlns:a16="http://schemas.microsoft.com/office/drawing/2014/main" id="{CB6DF294-F55F-83CC-425C-D3EA5E46B5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79793" y="1274030"/>
            <a:ext cx="3965251" cy="3965251"/>
          </a:xfrm>
          <a:prstGeom prst="rect">
            <a:avLst/>
          </a:prstGeom>
        </p:spPr>
      </p:pic>
      <p:sp>
        <p:nvSpPr>
          <p:cNvPr id="10" name="Google Shape;296;g21ca01341e9_0_40">
            <a:extLst>
              <a:ext uri="{FF2B5EF4-FFF2-40B4-BE49-F238E27FC236}">
                <a16:creationId xmlns:a16="http://schemas.microsoft.com/office/drawing/2014/main" id="{331F73AC-8D49-20FE-2D26-408DE185334B}"/>
              </a:ext>
            </a:extLst>
          </p:cNvPr>
          <p:cNvSpPr txBox="1"/>
          <p:nvPr/>
        </p:nvSpPr>
        <p:spPr>
          <a:xfrm>
            <a:off x="4620121" y="5530800"/>
            <a:ext cx="2951757"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tLang="zh-CN" sz="2400" dirty="0">
                <a:latin typeface="Times New Roman" panose="02020603050405020304" pitchFamily="18" charset="0"/>
                <a:cs typeface="Times New Roman" panose="02020603050405020304" pitchFamily="18" charset="0"/>
              </a:rPr>
              <a:t>2D with Fiji</a:t>
            </a:r>
          </a:p>
        </p:txBody>
      </p:sp>
    </p:spTree>
    <p:extLst>
      <p:ext uri="{BB962C8B-B14F-4D97-AF65-F5344CB8AC3E}">
        <p14:creationId xmlns:p14="http://schemas.microsoft.com/office/powerpoint/2010/main" val="2149647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AB226D7-70CE-0237-EE98-DFA0BB55AD8B}"/>
              </a:ext>
            </a:extLst>
          </p:cNvPr>
          <p:cNvPicPr>
            <a:picLocks noChangeAspect="1"/>
          </p:cNvPicPr>
          <p:nvPr/>
        </p:nvPicPr>
        <p:blipFill>
          <a:blip r:embed="rId3"/>
          <a:stretch>
            <a:fillRect/>
          </a:stretch>
        </p:blipFill>
        <p:spPr>
          <a:xfrm>
            <a:off x="742555" y="864349"/>
            <a:ext cx="10706890" cy="5303158"/>
          </a:xfrm>
          <a:prstGeom prst="rect">
            <a:avLst/>
          </a:prstGeom>
        </p:spPr>
      </p:pic>
      <p:sp>
        <p:nvSpPr>
          <p:cNvPr id="9" name="灯片编号占位符 8">
            <a:extLst>
              <a:ext uri="{FF2B5EF4-FFF2-40B4-BE49-F238E27FC236}">
                <a16:creationId xmlns:a16="http://schemas.microsoft.com/office/drawing/2014/main" id="{3DD34CA3-2016-D470-2C89-00CC760DCDA2}"/>
              </a:ext>
            </a:extLst>
          </p:cNvPr>
          <p:cNvSpPr>
            <a:spLocks noGrp="1"/>
          </p:cNvSpPr>
          <p:nvPr>
            <p:ph type="sldNum" sz="quarter" idx="12"/>
          </p:nvPr>
        </p:nvSpPr>
        <p:spPr/>
        <p:txBody>
          <a:bodyPr/>
          <a:lstStyle/>
          <a:p>
            <a:fld id="{E61DAD8C-51F8-4193-8431-00B05579C4D0}" type="slidenum">
              <a:rPr lang="zh-CN" altLang="en-US" smtClean="0"/>
              <a:t>14</a:t>
            </a:fld>
            <a:endParaRPr lang="zh-CN" altLang="en-US"/>
          </a:p>
        </p:txBody>
      </p:sp>
      <p:sp>
        <p:nvSpPr>
          <p:cNvPr id="10" name="Google Shape;295;g21ca01341e9_0_40">
            <a:extLst>
              <a:ext uri="{FF2B5EF4-FFF2-40B4-BE49-F238E27FC236}">
                <a16:creationId xmlns:a16="http://schemas.microsoft.com/office/drawing/2014/main" id="{E997C040-225C-C16B-EFFE-88CE5B39F081}"/>
              </a:ext>
            </a:extLst>
          </p:cNvPr>
          <p:cNvSpPr txBox="1"/>
          <p:nvPr/>
        </p:nvSpPr>
        <p:spPr>
          <a:xfrm>
            <a:off x="2334098" y="6167507"/>
            <a:ext cx="2164401"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tLang="zh-CN" sz="2400" dirty="0">
                <a:latin typeface="Times New Roman" panose="02020603050405020304" pitchFamily="18" charset="0"/>
                <a:cs typeface="Times New Roman" panose="02020603050405020304" pitchFamily="18" charset="0"/>
              </a:rPr>
              <a:t>2D with script</a:t>
            </a:r>
          </a:p>
        </p:txBody>
      </p:sp>
      <p:sp>
        <p:nvSpPr>
          <p:cNvPr id="11" name="Google Shape;296;g21ca01341e9_0_40">
            <a:extLst>
              <a:ext uri="{FF2B5EF4-FFF2-40B4-BE49-F238E27FC236}">
                <a16:creationId xmlns:a16="http://schemas.microsoft.com/office/drawing/2014/main" id="{6BC46D66-9775-E3C9-745B-5F462C757CDE}"/>
              </a:ext>
            </a:extLst>
          </p:cNvPr>
          <p:cNvSpPr txBox="1"/>
          <p:nvPr/>
        </p:nvSpPr>
        <p:spPr>
          <a:xfrm>
            <a:off x="7464902" y="6167507"/>
            <a:ext cx="2590327"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tLang="zh-CN" sz="2400" dirty="0">
                <a:latin typeface="Times New Roman" panose="02020603050405020304" pitchFamily="18" charset="0"/>
                <a:cs typeface="Times New Roman" panose="02020603050405020304" pitchFamily="18" charset="0"/>
              </a:rPr>
              <a:t>2D with Fiji</a:t>
            </a:r>
          </a:p>
        </p:txBody>
      </p:sp>
      <p:sp>
        <p:nvSpPr>
          <p:cNvPr id="12" name="标题 1">
            <a:extLst>
              <a:ext uri="{FF2B5EF4-FFF2-40B4-BE49-F238E27FC236}">
                <a16:creationId xmlns:a16="http://schemas.microsoft.com/office/drawing/2014/main" id="{44CD0C1B-1F01-38EB-2FD4-AAEF0ECA9AAD}"/>
              </a:ext>
            </a:extLst>
          </p:cNvPr>
          <p:cNvSpPr txBox="1">
            <a:spLocks/>
          </p:cNvSpPr>
          <p:nvPr/>
        </p:nvSpPr>
        <p:spPr>
          <a:xfrm>
            <a:off x="268357" y="37135"/>
            <a:ext cx="11655286" cy="82721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dirty="0">
                <a:latin typeface="Times New Roman" panose="02020603050405020304" pitchFamily="18" charset="0"/>
                <a:cs typeface="Times New Roman" panose="02020603050405020304" pitchFamily="18" charset="0"/>
              </a:rPr>
              <a:t>Comparison of Fiji vs script processing, zoom-in</a:t>
            </a:r>
            <a:endParaRPr lang="zh-CN" altLang="en-US" dirty="0">
              <a:latin typeface="Times New Roman" panose="02020603050405020304" pitchFamily="18" charset="0"/>
              <a:cs typeface="Times New Roman" panose="02020603050405020304" pitchFamily="18" charset="0"/>
            </a:endParaRPr>
          </a:p>
        </p:txBody>
      </p:sp>
      <p:sp>
        <p:nvSpPr>
          <p:cNvPr id="13" name="矩形 12">
            <a:extLst>
              <a:ext uri="{FF2B5EF4-FFF2-40B4-BE49-F238E27FC236}">
                <a16:creationId xmlns:a16="http://schemas.microsoft.com/office/drawing/2014/main" id="{52DFC82C-7412-EC0C-E8EA-8068267EF6A9}"/>
              </a:ext>
            </a:extLst>
          </p:cNvPr>
          <p:cNvSpPr/>
          <p:nvPr/>
        </p:nvSpPr>
        <p:spPr>
          <a:xfrm>
            <a:off x="1866900" y="4635500"/>
            <a:ext cx="762000" cy="82721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126B3CD2-FB3A-B48B-9479-847FFBCDA5A2}"/>
              </a:ext>
            </a:extLst>
          </p:cNvPr>
          <p:cNvSpPr/>
          <p:nvPr/>
        </p:nvSpPr>
        <p:spPr>
          <a:xfrm>
            <a:off x="7325198" y="4635500"/>
            <a:ext cx="762000" cy="82721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9231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1AE7C3-4F35-4204-9EA2-23FD72487234}"/>
              </a:ext>
            </a:extLst>
          </p:cNvPr>
          <p:cNvSpPr>
            <a:spLocks noGrp="1"/>
          </p:cNvSpPr>
          <p:nvPr>
            <p:ph type="title"/>
          </p:nvPr>
        </p:nvSpPr>
        <p:spPr>
          <a:xfrm>
            <a:off x="268357" y="37135"/>
            <a:ext cx="11655286" cy="1115804"/>
          </a:xfrm>
        </p:spPr>
        <p:txBody>
          <a:bodyPr/>
          <a:lstStyle/>
          <a:p>
            <a:r>
              <a:rPr lang="en-US" altLang="zh-CN" dirty="0">
                <a:latin typeface="Times New Roman" panose="02020603050405020304" pitchFamily="18" charset="0"/>
                <a:cs typeface="Times New Roman" panose="02020603050405020304" pitchFamily="18" charset="0"/>
              </a:rPr>
              <a:t>Summary and outlook</a:t>
            </a:r>
            <a:endParaRPr lang="zh-CN" altLang="en-US"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9000696F-7CAB-4C4D-6489-B1D050F5DA63}"/>
              </a:ext>
            </a:extLst>
          </p:cNvPr>
          <p:cNvSpPr>
            <a:spLocks noGrp="1"/>
          </p:cNvSpPr>
          <p:nvPr>
            <p:ph idx="1"/>
          </p:nvPr>
        </p:nvSpPr>
        <p:spPr>
          <a:xfrm>
            <a:off x="268357" y="1152939"/>
            <a:ext cx="11655286" cy="5044384"/>
          </a:xfrm>
        </p:spPr>
        <p:txBody>
          <a:bodyPr>
            <a:normAutofit fontScale="92500" lnSpcReduction="10000"/>
          </a:bodyPr>
          <a:lstStyle/>
          <a:p>
            <a:pPr>
              <a:lnSpc>
                <a:spcPct val="150000"/>
              </a:lnSpc>
            </a:pPr>
            <a:r>
              <a:rPr lang="en-US" altLang="zh-CN" dirty="0">
                <a:latin typeface="Times New Roman" panose="02020603050405020304" pitchFamily="18" charset="0"/>
                <a:cs typeface="Times New Roman" panose="02020603050405020304" pitchFamily="18" charset="0"/>
              </a:rPr>
              <a:t>N2V was tested on a set of in-house 2-photon datasets and looks promising.</a:t>
            </a:r>
          </a:p>
          <a:p>
            <a:pPr>
              <a:lnSpc>
                <a:spcPct val="150000"/>
              </a:lnSpc>
            </a:pPr>
            <a:r>
              <a:rPr lang="en-US" altLang="zh-CN" dirty="0">
                <a:latin typeface="Times New Roman" panose="02020603050405020304" pitchFamily="18" charset="0"/>
                <a:cs typeface="Times New Roman" panose="02020603050405020304" pitchFamily="18" charset="0"/>
              </a:rPr>
              <a:t>2D models are more suitable than 3D models.</a:t>
            </a:r>
          </a:p>
          <a:p>
            <a:pPr>
              <a:lnSpc>
                <a:spcPct val="150000"/>
              </a:lnSpc>
            </a:pPr>
            <a:r>
              <a:rPr lang="en-US" altLang="zh-CN" dirty="0">
                <a:latin typeface="Times New Roman" panose="02020603050405020304" pitchFamily="18" charset="0"/>
                <a:cs typeface="Times New Roman" panose="02020603050405020304" pitchFamily="18" charset="0"/>
              </a:rPr>
              <a:t>Exists as an extension plugin for ImageJ, but difficult to use for multi-channel datasets.</a:t>
            </a:r>
          </a:p>
          <a:p>
            <a:pPr>
              <a:lnSpc>
                <a:spcPct val="150000"/>
              </a:lnSpc>
            </a:pPr>
            <a:r>
              <a:rPr lang="en-US" altLang="zh-CN" dirty="0">
                <a:latin typeface="Times New Roman" panose="02020603050405020304" pitchFamily="18" charset="0"/>
                <a:cs typeface="Times New Roman" panose="02020603050405020304" pitchFamily="18" charset="0"/>
              </a:rPr>
              <a:t>Currently, only the Processing PC at the 2-photon microscope is equipped with a suitable (Nvidia CUDA-enabled) GPU. </a:t>
            </a:r>
          </a:p>
          <a:p>
            <a:pPr>
              <a:lnSpc>
                <a:spcPct val="150000"/>
              </a:lnSpc>
            </a:pPr>
            <a:r>
              <a:rPr lang="en-US" altLang="zh-CN" dirty="0">
                <a:latin typeface="Times New Roman" panose="02020603050405020304" pitchFamily="18" charset="0"/>
                <a:cs typeface="Times New Roman" panose="02020603050405020304" pitchFamily="18" charset="0"/>
              </a:rPr>
              <a:t>A more user-friendly interface can be made to train N2V model to perform noise reduction on the multichannel 2-photon datasets.</a:t>
            </a:r>
            <a:endParaRPr lang="zh-CN" altLang="en-US"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E1DB4BA4-6CDE-98F5-1943-515FB59FDCB0}"/>
              </a:ext>
            </a:extLst>
          </p:cNvPr>
          <p:cNvSpPr>
            <a:spLocks noGrp="1"/>
          </p:cNvSpPr>
          <p:nvPr>
            <p:ph type="sldNum" sz="quarter" idx="12"/>
          </p:nvPr>
        </p:nvSpPr>
        <p:spPr/>
        <p:txBody>
          <a:bodyPr/>
          <a:lstStyle/>
          <a:p>
            <a:fld id="{E61DAD8C-51F8-4193-8431-00B05579C4D0}" type="slidenum">
              <a:rPr lang="zh-CN" altLang="en-US" smtClean="0"/>
              <a:t>15</a:t>
            </a:fld>
            <a:endParaRPr lang="zh-CN" altLang="en-US"/>
          </a:p>
        </p:txBody>
      </p:sp>
    </p:spTree>
    <p:extLst>
      <p:ext uri="{BB962C8B-B14F-4D97-AF65-F5344CB8AC3E}">
        <p14:creationId xmlns:p14="http://schemas.microsoft.com/office/powerpoint/2010/main" val="2016967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45128C-5F0A-A085-B61D-22964CA51923}"/>
              </a:ext>
            </a:extLst>
          </p:cNvPr>
          <p:cNvSpPr>
            <a:spLocks noGrp="1"/>
          </p:cNvSpPr>
          <p:nvPr>
            <p:ph type="title"/>
          </p:nvPr>
        </p:nvSpPr>
        <p:spPr>
          <a:xfrm>
            <a:off x="234696" y="306901"/>
            <a:ext cx="10515600" cy="1265868"/>
          </a:xfrm>
        </p:spPr>
        <p:txBody>
          <a:bodyPr/>
          <a:lstStyle/>
          <a:p>
            <a:r>
              <a:rPr lang="en-US" altLang="zh-CN" dirty="0">
                <a:latin typeface="Times New Roman" panose="02020603050405020304" pitchFamily="18" charset="0"/>
                <a:cs typeface="Times New Roman" panose="02020603050405020304" pitchFamily="18" charset="0"/>
              </a:rPr>
              <a:t>Noise2Void(N2V)-denoising</a:t>
            </a:r>
            <a:endParaRPr lang="zh-CN" altLang="en-US"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0989691B-F63F-BB20-2BE9-778EDFE060ED}"/>
              </a:ext>
            </a:extLst>
          </p:cNvPr>
          <p:cNvSpPr>
            <a:spLocks noGrp="1"/>
          </p:cNvSpPr>
          <p:nvPr>
            <p:ph sz="half" idx="1"/>
          </p:nvPr>
        </p:nvSpPr>
        <p:spPr>
          <a:xfrm>
            <a:off x="128656" y="1328456"/>
            <a:ext cx="3821044" cy="4589743"/>
          </a:xfrm>
        </p:spPr>
        <p:txBody>
          <a:bodyPr>
            <a:normAutofit fontScale="92500" lnSpcReduction="20000"/>
          </a:bodyPr>
          <a:lstStyle/>
          <a:p>
            <a:endParaRPr lang="en-US" altLang="zh-CN" sz="1800" dirty="0">
              <a:latin typeface="Times New Roman" panose="02020603050405020304" pitchFamily="18" charset="0"/>
              <a:cs typeface="Times New Roman" panose="02020603050405020304" pitchFamily="18" charset="0"/>
            </a:endParaRPr>
          </a:p>
          <a:p>
            <a:r>
              <a:rPr lang="en-US" altLang="zh-CN" sz="1800" dirty="0">
                <a:latin typeface="Times New Roman" panose="02020603050405020304" pitchFamily="18" charset="0"/>
                <a:cs typeface="Times New Roman" panose="02020603050405020304" pitchFamily="18" charset="0"/>
              </a:rPr>
              <a:t>Traditional </a:t>
            </a:r>
            <a:r>
              <a:rPr lang="en-US" altLang="zh-CN" sz="1800" b="0" i="0" dirty="0">
                <a:effectLst/>
                <a:latin typeface="Times New Roman" panose="02020603050405020304" pitchFamily="18" charset="0"/>
                <a:cs typeface="Times New Roman" panose="02020603050405020304" pitchFamily="18" charset="0"/>
              </a:rPr>
              <a:t>deep learning methods </a:t>
            </a:r>
          </a:p>
          <a:p>
            <a:pPr marL="0" indent="0">
              <a:buNone/>
            </a:pPr>
            <a:r>
              <a:rPr lang="en-US" altLang="zh-CN" sz="1800" b="0" i="0" dirty="0">
                <a:effectLst/>
                <a:latin typeface="Times New Roman" panose="02020603050405020304" pitchFamily="18" charset="0"/>
                <a:cs typeface="Times New Roman" panose="02020603050405020304" pitchFamily="18" charset="0"/>
              </a:rPr>
              <a:t>(CARE) about image denoising is that</a:t>
            </a:r>
          </a:p>
          <a:p>
            <a:pPr marL="0" indent="0">
              <a:buNone/>
            </a:pPr>
            <a:r>
              <a:rPr lang="en-US" altLang="zh-CN" sz="1800" b="0" i="0" dirty="0">
                <a:effectLst/>
                <a:latin typeface="Times New Roman" panose="02020603050405020304" pitchFamily="18" charset="0"/>
                <a:cs typeface="Times New Roman" panose="02020603050405020304" pitchFamily="18" charset="0"/>
              </a:rPr>
              <a:t>training pairs of noisy input and clean </a:t>
            </a:r>
          </a:p>
          <a:p>
            <a:pPr marL="0" indent="0">
              <a:buNone/>
            </a:pPr>
            <a:r>
              <a:rPr lang="en-US" altLang="zh-CN" sz="1800" b="0" i="0" dirty="0">
                <a:effectLst/>
                <a:latin typeface="Times New Roman" panose="02020603050405020304" pitchFamily="18" charset="0"/>
                <a:cs typeface="Times New Roman" panose="02020603050405020304" pitchFamily="18" charset="0"/>
              </a:rPr>
              <a:t>target images.</a:t>
            </a:r>
          </a:p>
          <a:p>
            <a:r>
              <a:rPr lang="en-US" altLang="zh-CN" sz="1800" b="0" i="0" dirty="0">
                <a:effectLst/>
                <a:latin typeface="Times New Roman" panose="02020603050405020304" pitchFamily="18" charset="0"/>
                <a:cs typeface="Times New Roman" panose="02020603050405020304" pitchFamily="18" charset="0"/>
              </a:rPr>
              <a:t>Noise2Noise (N2N) can also be trained</a:t>
            </a:r>
          </a:p>
          <a:p>
            <a:pPr marL="0" indent="0">
              <a:buNone/>
            </a:pPr>
            <a:r>
              <a:rPr lang="en-US" altLang="zh-CN" sz="1800" b="0" i="0" dirty="0">
                <a:effectLst/>
                <a:latin typeface="Times New Roman" panose="02020603050405020304" pitchFamily="18" charset="0"/>
                <a:cs typeface="Times New Roman" panose="02020603050405020304" pitchFamily="18" charset="0"/>
              </a:rPr>
              <a:t>without </a:t>
            </a:r>
            <a:r>
              <a:rPr lang="en-US" altLang="zh-CN" sz="1800" dirty="0">
                <a:latin typeface="Times New Roman" panose="02020603050405020304" pitchFamily="18" charset="0"/>
                <a:cs typeface="Times New Roman" panose="02020603050405020304" pitchFamily="18" charset="0"/>
              </a:rPr>
              <a:t> </a:t>
            </a:r>
            <a:r>
              <a:rPr lang="en-US" altLang="zh-CN" sz="1800" b="0" i="0" dirty="0">
                <a:effectLst/>
                <a:latin typeface="Times New Roman" panose="02020603050405020304" pitchFamily="18" charset="0"/>
                <a:cs typeface="Times New Roman" panose="02020603050405020304" pitchFamily="18" charset="0"/>
              </a:rPr>
              <a:t>clean targets but independent </a:t>
            </a:r>
          </a:p>
          <a:p>
            <a:pPr marL="0" indent="0">
              <a:buNone/>
            </a:pPr>
            <a:r>
              <a:rPr lang="en-US" altLang="zh-CN" sz="1800" b="0" i="0" dirty="0">
                <a:effectLst/>
                <a:latin typeface="Times New Roman" panose="02020603050405020304" pitchFamily="18" charset="0"/>
                <a:cs typeface="Times New Roman" panose="02020603050405020304" pitchFamily="18" charset="0"/>
              </a:rPr>
              <a:t>pairs of noisy images.</a:t>
            </a:r>
          </a:p>
          <a:p>
            <a:r>
              <a:rPr lang="en-US" altLang="zh-CN" sz="1800" dirty="0">
                <a:latin typeface="Times New Roman" panose="02020603050405020304" pitchFamily="18" charset="0"/>
                <a:cs typeface="Times New Roman" panose="02020603050405020304" pitchFamily="18" charset="0"/>
              </a:rPr>
              <a:t>Noise2Void(N2V) does not require</a:t>
            </a:r>
          </a:p>
          <a:p>
            <a:pPr marL="0" indent="0">
              <a:buNone/>
            </a:pPr>
            <a:r>
              <a:rPr lang="en-US" altLang="zh-CN" sz="1800" dirty="0">
                <a:latin typeface="Times New Roman" panose="02020603050405020304" pitchFamily="18" charset="0"/>
                <a:cs typeface="Times New Roman" panose="02020603050405020304" pitchFamily="18" charset="0"/>
              </a:rPr>
              <a:t>noisy image pairs, nor clean target images. </a:t>
            </a:r>
          </a:p>
          <a:p>
            <a:r>
              <a:rPr lang="en-US" altLang="zh-CN" sz="1800" dirty="0">
                <a:latin typeface="Times New Roman" panose="02020603050405020304" pitchFamily="18" charset="0"/>
                <a:cs typeface="Times New Roman" panose="02020603050405020304" pitchFamily="18" charset="0"/>
              </a:rPr>
              <a:t>N2V is particularly well-suited for </a:t>
            </a:r>
          </a:p>
          <a:p>
            <a:pPr marL="0" indent="0">
              <a:buNone/>
            </a:pPr>
            <a:r>
              <a:rPr lang="en-US" altLang="zh-CN" sz="1800" dirty="0">
                <a:latin typeface="Times New Roman" panose="02020603050405020304" pitchFamily="18" charset="0"/>
                <a:cs typeface="Times New Roman" panose="02020603050405020304" pitchFamily="18" charset="0"/>
              </a:rPr>
              <a:t>denoising microscopy images, containing </a:t>
            </a:r>
          </a:p>
          <a:p>
            <a:pPr marL="0" indent="0">
              <a:buNone/>
            </a:pPr>
            <a:r>
              <a:rPr lang="en-US" altLang="zh-CN" sz="1800" dirty="0">
                <a:latin typeface="Times New Roman" panose="02020603050405020304" pitchFamily="18" charset="0"/>
                <a:cs typeface="Times New Roman" panose="02020603050405020304" pitchFamily="18" charset="0"/>
              </a:rPr>
              <a:t>complex structures, with high level of </a:t>
            </a:r>
          </a:p>
          <a:p>
            <a:pPr marL="0" indent="0">
              <a:buNone/>
            </a:pPr>
            <a:r>
              <a:rPr lang="en-US" altLang="zh-CN" sz="1800" dirty="0">
                <a:latin typeface="Times New Roman" panose="02020603050405020304" pitchFamily="18" charset="0"/>
                <a:cs typeface="Times New Roman" panose="02020603050405020304" pitchFamily="18" charset="0"/>
              </a:rPr>
              <a:t>noise.</a:t>
            </a:r>
          </a:p>
          <a:p>
            <a:endParaRPr lang="zh-CN" altLang="en-US" dirty="0"/>
          </a:p>
        </p:txBody>
      </p:sp>
      <p:sp>
        <p:nvSpPr>
          <p:cNvPr id="4" name="灯片编号占位符 3">
            <a:extLst>
              <a:ext uri="{FF2B5EF4-FFF2-40B4-BE49-F238E27FC236}">
                <a16:creationId xmlns:a16="http://schemas.microsoft.com/office/drawing/2014/main" id="{750FFBC2-BC86-F1CD-2F38-959861863CDC}"/>
              </a:ext>
            </a:extLst>
          </p:cNvPr>
          <p:cNvSpPr>
            <a:spLocks noGrp="1"/>
          </p:cNvSpPr>
          <p:nvPr>
            <p:ph type="sldNum" sz="quarter" idx="12"/>
          </p:nvPr>
        </p:nvSpPr>
        <p:spPr/>
        <p:txBody>
          <a:bodyPr/>
          <a:lstStyle/>
          <a:p>
            <a:fld id="{E61DAD8C-51F8-4193-8431-00B05579C4D0}" type="slidenum">
              <a:rPr lang="zh-CN" altLang="en-US" smtClean="0"/>
              <a:t>2</a:t>
            </a:fld>
            <a:endParaRPr lang="zh-CN" altLang="en-US"/>
          </a:p>
        </p:txBody>
      </p:sp>
      <p:pic>
        <p:nvPicPr>
          <p:cNvPr id="8" name="图片 7">
            <a:extLst>
              <a:ext uri="{FF2B5EF4-FFF2-40B4-BE49-F238E27FC236}">
                <a16:creationId xmlns:a16="http://schemas.microsoft.com/office/drawing/2014/main" id="{BB56FB07-FB3C-3CFA-2579-AD5453A26097}"/>
              </a:ext>
            </a:extLst>
          </p:cNvPr>
          <p:cNvPicPr>
            <a:picLocks noChangeAspect="1"/>
          </p:cNvPicPr>
          <p:nvPr/>
        </p:nvPicPr>
        <p:blipFill>
          <a:blip r:embed="rId3"/>
          <a:stretch>
            <a:fillRect/>
          </a:stretch>
        </p:blipFill>
        <p:spPr>
          <a:xfrm>
            <a:off x="3842569" y="1655065"/>
            <a:ext cx="8220775" cy="3983736"/>
          </a:xfrm>
          <a:prstGeom prst="rect">
            <a:avLst/>
          </a:prstGeom>
        </p:spPr>
      </p:pic>
      <p:sp>
        <p:nvSpPr>
          <p:cNvPr id="14" name="文本框 13">
            <a:extLst>
              <a:ext uri="{FF2B5EF4-FFF2-40B4-BE49-F238E27FC236}">
                <a16:creationId xmlns:a16="http://schemas.microsoft.com/office/drawing/2014/main" id="{20B66BA8-474A-3B64-2231-077803DE8C9D}"/>
              </a:ext>
            </a:extLst>
          </p:cNvPr>
          <p:cNvSpPr txBox="1"/>
          <p:nvPr/>
        </p:nvSpPr>
        <p:spPr>
          <a:xfrm>
            <a:off x="363352" y="6237608"/>
            <a:ext cx="11828648" cy="246221"/>
          </a:xfrm>
          <a:prstGeom prst="rect">
            <a:avLst/>
          </a:prstGeom>
          <a:noFill/>
        </p:spPr>
        <p:txBody>
          <a:bodyPr wrap="square" rtlCol="0">
            <a:spAutoFit/>
          </a:bodyPr>
          <a:lstStyle/>
          <a:p>
            <a:pPr algn="r"/>
            <a:r>
              <a:rPr lang="en-US" altLang="zh-CN" sz="1000" dirty="0"/>
              <a:t>https://openaccess.thecvf.com/content_CVPR_2019/papers/Krull_Noise2Void__Learning_Denoising_From_Single_Noisy_Images_CVPR_2019_paper.pdf</a:t>
            </a:r>
            <a:endParaRPr lang="zh-CN" altLang="en-US" sz="1000" dirty="0"/>
          </a:p>
        </p:txBody>
      </p:sp>
    </p:spTree>
    <p:extLst>
      <p:ext uri="{BB962C8B-B14F-4D97-AF65-F5344CB8AC3E}">
        <p14:creationId xmlns:p14="http://schemas.microsoft.com/office/powerpoint/2010/main" val="813365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A02BE2-1E27-6A07-BE70-B9E2080ADACC}"/>
              </a:ext>
            </a:extLst>
          </p:cNvPr>
          <p:cNvSpPr>
            <a:spLocks noGrp="1"/>
          </p:cNvSpPr>
          <p:nvPr>
            <p:ph type="title"/>
          </p:nvPr>
        </p:nvSpPr>
        <p:spPr>
          <a:xfrm>
            <a:off x="225552" y="387362"/>
            <a:ext cx="10515600" cy="919389"/>
          </a:xfrm>
        </p:spPr>
        <p:txBody>
          <a:bodyPr>
            <a:normAutofit/>
          </a:bodyPr>
          <a:lstStyle/>
          <a:p>
            <a:r>
              <a:rPr lang="en-US" altLang="zh-CN" dirty="0">
                <a:latin typeface="Times New Roman" panose="02020603050405020304" pitchFamily="18" charset="0"/>
                <a:cs typeface="Times New Roman" panose="02020603050405020304" pitchFamily="18" charset="0"/>
              </a:rPr>
              <a:t>Blind-Spot Network</a:t>
            </a:r>
            <a:endParaRPr lang="zh-CN" altLang="en-US"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C875B3AA-14E7-02CE-BE13-1A628689BCBD}"/>
              </a:ext>
            </a:extLst>
          </p:cNvPr>
          <p:cNvSpPr>
            <a:spLocks noGrp="1"/>
          </p:cNvSpPr>
          <p:nvPr>
            <p:ph idx="1"/>
          </p:nvPr>
        </p:nvSpPr>
        <p:spPr>
          <a:xfrm>
            <a:off x="225552" y="1413709"/>
            <a:ext cx="11762232" cy="4351338"/>
          </a:xfrm>
        </p:spPr>
        <p:txBody>
          <a:bodyPr>
            <a:normAutofit/>
          </a:bodyPr>
          <a:lstStyle/>
          <a:p>
            <a:pPr marL="0" indent="0">
              <a:buNone/>
            </a:pPr>
            <a:r>
              <a:rPr lang="en-US" altLang="zh-CN" dirty="0">
                <a:latin typeface="Times New Roman" panose="02020603050405020304" pitchFamily="18" charset="0"/>
                <a:cs typeface="Times New Roman" panose="02020603050405020304" pitchFamily="18" charset="0"/>
              </a:rPr>
              <a:t>The basic idea behind N2V is that the central pixel value of a noisy image can be estimated by training a neural network to predict the missing central pixel value from its surrounding pixel values. </a:t>
            </a:r>
            <a:endParaRPr lang="zh-CN" altLang="en-US"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95A15AEB-B1C5-0878-33E8-B2D4B0DE507C}"/>
              </a:ext>
            </a:extLst>
          </p:cNvPr>
          <p:cNvPicPr>
            <a:picLocks noChangeAspect="1"/>
          </p:cNvPicPr>
          <p:nvPr/>
        </p:nvPicPr>
        <p:blipFill rotWithShape="1">
          <a:blip r:embed="rId3"/>
          <a:srcRect l="52923" b="7806"/>
          <a:stretch/>
        </p:blipFill>
        <p:spPr>
          <a:xfrm>
            <a:off x="5176754" y="2303443"/>
            <a:ext cx="3305596" cy="3775121"/>
          </a:xfrm>
          <a:prstGeom prst="rect">
            <a:avLst/>
          </a:prstGeom>
        </p:spPr>
      </p:pic>
      <p:sp>
        <p:nvSpPr>
          <p:cNvPr id="10" name="灯片编号占位符 9">
            <a:extLst>
              <a:ext uri="{FF2B5EF4-FFF2-40B4-BE49-F238E27FC236}">
                <a16:creationId xmlns:a16="http://schemas.microsoft.com/office/drawing/2014/main" id="{328A36A3-5A23-9EBA-A0FB-8B70F4E24463}"/>
              </a:ext>
            </a:extLst>
          </p:cNvPr>
          <p:cNvSpPr>
            <a:spLocks noGrp="1"/>
          </p:cNvSpPr>
          <p:nvPr>
            <p:ph type="sldNum" sz="quarter" idx="12"/>
          </p:nvPr>
        </p:nvSpPr>
        <p:spPr/>
        <p:txBody>
          <a:bodyPr/>
          <a:lstStyle/>
          <a:p>
            <a:fld id="{E61DAD8C-51F8-4193-8431-00B05579C4D0}" type="slidenum">
              <a:rPr lang="zh-CN" altLang="en-US" smtClean="0"/>
              <a:t>3</a:t>
            </a:fld>
            <a:endParaRPr lang="zh-CN" altLang="en-US"/>
          </a:p>
        </p:txBody>
      </p:sp>
      <p:sp>
        <p:nvSpPr>
          <p:cNvPr id="11" name="文本框 10">
            <a:extLst>
              <a:ext uri="{FF2B5EF4-FFF2-40B4-BE49-F238E27FC236}">
                <a16:creationId xmlns:a16="http://schemas.microsoft.com/office/drawing/2014/main" id="{6557CBE0-7024-726A-94D4-68C2993178E2}"/>
              </a:ext>
            </a:extLst>
          </p:cNvPr>
          <p:cNvSpPr txBox="1"/>
          <p:nvPr/>
        </p:nvSpPr>
        <p:spPr>
          <a:xfrm>
            <a:off x="363352" y="6392081"/>
            <a:ext cx="11828648" cy="246221"/>
          </a:xfrm>
          <a:prstGeom prst="rect">
            <a:avLst/>
          </a:prstGeom>
          <a:noFill/>
        </p:spPr>
        <p:txBody>
          <a:bodyPr wrap="square" rtlCol="0">
            <a:spAutoFit/>
          </a:bodyPr>
          <a:lstStyle/>
          <a:p>
            <a:pPr algn="r"/>
            <a:r>
              <a:rPr lang="en-US" altLang="zh-CN" sz="1000" dirty="0"/>
              <a:t>https://openaccess.thecvf.com/content_CVPR_2019/papers/Krull_Noise2Void__Learning_Denoising_From_Single_Noisy_Images_CVPR_2019_paper.pdf</a:t>
            </a:r>
            <a:endParaRPr lang="zh-CN" altLang="en-US" sz="1000" dirty="0"/>
          </a:p>
        </p:txBody>
      </p:sp>
      <p:sp>
        <p:nvSpPr>
          <p:cNvPr id="12" name="文本框 11">
            <a:extLst>
              <a:ext uri="{FF2B5EF4-FFF2-40B4-BE49-F238E27FC236}">
                <a16:creationId xmlns:a16="http://schemas.microsoft.com/office/drawing/2014/main" id="{00B04DB9-03D3-064C-D4CB-651FD7A232FD}"/>
              </a:ext>
            </a:extLst>
          </p:cNvPr>
          <p:cNvSpPr txBox="1"/>
          <p:nvPr/>
        </p:nvSpPr>
        <p:spPr>
          <a:xfrm>
            <a:off x="6045200" y="2822494"/>
            <a:ext cx="965200" cy="369332"/>
          </a:xfrm>
          <a:prstGeom prst="rect">
            <a:avLst/>
          </a:prstGeom>
          <a:noFill/>
        </p:spPr>
        <p:txBody>
          <a:bodyPr wrap="square" rtlCol="0">
            <a:spAutoFit/>
          </a:bodyPr>
          <a:lstStyle/>
          <a:p>
            <a:r>
              <a:rPr lang="en-US" altLang="zh-CN" b="1" dirty="0"/>
              <a:t>Target</a:t>
            </a:r>
            <a:endParaRPr lang="zh-CN" altLang="en-US" b="1" dirty="0"/>
          </a:p>
        </p:txBody>
      </p:sp>
      <p:sp>
        <p:nvSpPr>
          <p:cNvPr id="13" name="文本框 12">
            <a:extLst>
              <a:ext uri="{FF2B5EF4-FFF2-40B4-BE49-F238E27FC236}">
                <a16:creationId xmlns:a16="http://schemas.microsoft.com/office/drawing/2014/main" id="{67C0E157-E7DC-42B4-3925-4E809E2FC9C8}"/>
              </a:ext>
            </a:extLst>
          </p:cNvPr>
          <p:cNvSpPr txBox="1"/>
          <p:nvPr/>
        </p:nvSpPr>
        <p:spPr>
          <a:xfrm>
            <a:off x="5862574" y="3634194"/>
            <a:ext cx="1330452" cy="369332"/>
          </a:xfrm>
          <a:prstGeom prst="rect">
            <a:avLst/>
          </a:prstGeom>
          <a:noFill/>
        </p:spPr>
        <p:txBody>
          <a:bodyPr wrap="square" rtlCol="0">
            <a:spAutoFit/>
          </a:bodyPr>
          <a:lstStyle/>
          <a:p>
            <a:r>
              <a:rPr lang="en-US" altLang="zh-CN" b="1" dirty="0"/>
              <a:t>Prediction</a:t>
            </a:r>
            <a:endParaRPr lang="zh-CN" altLang="en-US" b="1" dirty="0"/>
          </a:p>
        </p:txBody>
      </p:sp>
      <p:sp>
        <p:nvSpPr>
          <p:cNvPr id="14" name="文本框 13">
            <a:extLst>
              <a:ext uri="{FF2B5EF4-FFF2-40B4-BE49-F238E27FC236}">
                <a16:creationId xmlns:a16="http://schemas.microsoft.com/office/drawing/2014/main" id="{F86B4E37-9C80-814D-B1DF-7C42B150A173}"/>
              </a:ext>
            </a:extLst>
          </p:cNvPr>
          <p:cNvSpPr txBox="1"/>
          <p:nvPr/>
        </p:nvSpPr>
        <p:spPr>
          <a:xfrm>
            <a:off x="6146800" y="5552474"/>
            <a:ext cx="863600" cy="369332"/>
          </a:xfrm>
          <a:prstGeom prst="rect">
            <a:avLst/>
          </a:prstGeom>
          <a:noFill/>
        </p:spPr>
        <p:txBody>
          <a:bodyPr wrap="square" rtlCol="0">
            <a:spAutoFit/>
          </a:bodyPr>
          <a:lstStyle/>
          <a:p>
            <a:r>
              <a:rPr lang="en-US" altLang="zh-CN" b="1" dirty="0"/>
              <a:t>Input</a:t>
            </a:r>
            <a:endParaRPr lang="zh-CN" altLang="en-US" b="1" dirty="0"/>
          </a:p>
        </p:txBody>
      </p:sp>
    </p:spTree>
    <p:extLst>
      <p:ext uri="{BB962C8B-B14F-4D97-AF65-F5344CB8AC3E}">
        <p14:creationId xmlns:p14="http://schemas.microsoft.com/office/powerpoint/2010/main" val="3194282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5D158D-1FB9-647D-87CF-6E18A32D12B1}"/>
              </a:ext>
            </a:extLst>
          </p:cNvPr>
          <p:cNvSpPr>
            <a:spLocks noGrp="1"/>
          </p:cNvSpPr>
          <p:nvPr>
            <p:ph type="ctrTitle"/>
          </p:nvPr>
        </p:nvSpPr>
        <p:spPr>
          <a:xfrm>
            <a:off x="1524000" y="1477926"/>
            <a:ext cx="9144000" cy="1202698"/>
          </a:xfrm>
        </p:spPr>
        <p:txBody>
          <a:bodyPr/>
          <a:lstStyle/>
          <a:p>
            <a:r>
              <a:rPr lang="en-US" altLang="zh-CN" dirty="0">
                <a:latin typeface="Times New Roman" panose="02020603050405020304" pitchFamily="18" charset="0"/>
                <a:cs typeface="Times New Roman" panose="02020603050405020304" pitchFamily="18" charset="0"/>
              </a:rPr>
              <a:t>T cell trafficking dataset</a:t>
            </a:r>
            <a:endParaRPr lang="zh-CN" altLang="en-US"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733701A9-7D7E-42F7-3E28-5EE512EEB809}"/>
              </a:ext>
            </a:extLst>
          </p:cNvPr>
          <p:cNvSpPr>
            <a:spLocks noGrp="1"/>
          </p:cNvSpPr>
          <p:nvPr>
            <p:ph type="subTitle" idx="1"/>
          </p:nvPr>
        </p:nvSpPr>
        <p:spPr>
          <a:xfrm>
            <a:off x="1524000" y="3261796"/>
            <a:ext cx="9144000" cy="1655762"/>
          </a:xfrm>
        </p:spPr>
        <p:txBody>
          <a:bodyPr>
            <a:normAutofit fontScale="85000" lnSpcReduction="20000"/>
          </a:bodyPr>
          <a:lstStyle/>
          <a:p>
            <a:pPr marL="228600" lvl="0" indent="-228600" algn="l" rtl="0">
              <a:spcBef>
                <a:spcPts val="0"/>
              </a:spcBef>
              <a:spcAft>
                <a:spcPts val="0"/>
              </a:spcAft>
              <a:buSzPts val="2800"/>
              <a:buChar char="•"/>
            </a:pPr>
            <a:r>
              <a:rPr lang="en-US" altLang="zh-CN" sz="2400" dirty="0">
                <a:latin typeface="Times New Roman" panose="02020603050405020304" pitchFamily="18" charset="0"/>
                <a:cs typeface="Times New Roman" panose="02020603050405020304" pitchFamily="18" charset="0"/>
              </a:rPr>
              <a:t>Dataset from Dr. J. </a:t>
            </a:r>
            <a:r>
              <a:rPr lang="en-US" altLang="zh-CN" sz="2400" dirty="0" err="1">
                <a:latin typeface="Times New Roman" panose="02020603050405020304" pitchFamily="18" charset="0"/>
                <a:cs typeface="Times New Roman" panose="02020603050405020304" pitchFamily="18" charset="0"/>
              </a:rPr>
              <a:t>Mapunda</a:t>
            </a:r>
            <a:r>
              <a:rPr lang="en-US" altLang="zh-CN" sz="2400" dirty="0">
                <a:latin typeface="Times New Roman" panose="02020603050405020304" pitchFamily="18" charset="0"/>
                <a:cs typeface="Times New Roman" panose="02020603050405020304" pitchFamily="18" charset="0"/>
              </a:rPr>
              <a:t> of Spinal cord window in VE-Cad GFP x AQP4-mRuby 3 mouse model</a:t>
            </a:r>
          </a:p>
          <a:p>
            <a:pPr lvl="0" algn="l" rtl="0">
              <a:spcBef>
                <a:spcPts val="0"/>
              </a:spcBef>
              <a:spcAft>
                <a:spcPts val="0"/>
              </a:spcAft>
              <a:buSzPts val="2800"/>
            </a:pPr>
            <a:endParaRPr lang="en-US" altLang="zh-CN" sz="2400" dirty="0">
              <a:latin typeface="Times New Roman" panose="02020603050405020304" pitchFamily="18" charset="0"/>
              <a:cs typeface="Times New Roman" panose="02020603050405020304" pitchFamily="18" charset="0"/>
            </a:endParaRPr>
          </a:p>
          <a:p>
            <a:pPr marL="228600" lvl="0" indent="-228600" algn="l" rtl="0">
              <a:spcBef>
                <a:spcPts val="0"/>
              </a:spcBef>
              <a:spcAft>
                <a:spcPts val="0"/>
              </a:spcAft>
              <a:buSzPts val="2800"/>
              <a:buChar char="•"/>
            </a:pPr>
            <a:r>
              <a:rPr lang="en-US" altLang="zh-CN" sz="2400" dirty="0">
                <a:latin typeface="Times New Roman" panose="02020603050405020304" pitchFamily="18" charset="0"/>
                <a:cs typeface="Times New Roman" panose="02020603050405020304" pitchFamily="18" charset="0"/>
              </a:rPr>
              <a:t>Training data 3 timeframes</a:t>
            </a:r>
          </a:p>
          <a:p>
            <a:pPr marL="228600" lvl="0" indent="-228600" algn="l" rtl="0">
              <a:spcBef>
                <a:spcPts val="1000"/>
              </a:spcBef>
              <a:spcAft>
                <a:spcPts val="0"/>
              </a:spcAft>
              <a:buSzPts val="2800"/>
              <a:buChar char="•"/>
            </a:pPr>
            <a:r>
              <a:rPr lang="en-US" altLang="zh-CN" sz="2400" dirty="0">
                <a:latin typeface="Times New Roman" panose="02020603050405020304" pitchFamily="18" charset="0"/>
                <a:cs typeface="Times New Roman" panose="02020603050405020304" pitchFamily="18" charset="0"/>
              </a:rPr>
              <a:t>4 channels (Blue, Green, Red, </a:t>
            </a:r>
            <a:r>
              <a:rPr lang="en-US" altLang="zh-CN" sz="2400" dirty="0" err="1">
                <a:latin typeface="Times New Roman" panose="02020603050405020304" pitchFamily="18" charset="0"/>
                <a:cs typeface="Times New Roman" panose="02020603050405020304" pitchFamily="18" charset="0"/>
              </a:rPr>
              <a:t>FarRed</a:t>
            </a:r>
            <a:r>
              <a:rPr lang="en-US" altLang="zh-CN" sz="2400" dirty="0">
                <a:latin typeface="Times New Roman" panose="02020603050405020304" pitchFamily="18" charset="0"/>
                <a:cs typeface="Times New Roman" panose="02020603050405020304" pitchFamily="18" charset="0"/>
              </a:rPr>
              <a:t>)</a:t>
            </a:r>
          </a:p>
          <a:p>
            <a:pPr marL="228600" indent="-228600" algn="l">
              <a:buSzPts val="2800"/>
              <a:buFont typeface="Arial" panose="020B0604020202020204" pitchFamily="34" charset="0"/>
              <a:buChar char="•"/>
            </a:pPr>
            <a:r>
              <a:rPr lang="en-US" altLang="zh-CN" sz="2400" dirty="0">
                <a:latin typeface="Times New Roman" panose="02020603050405020304" pitchFamily="18" charset="0"/>
                <a:cs typeface="Times New Roman" panose="02020603050405020304" pitchFamily="18" charset="0"/>
              </a:rPr>
              <a:t>Model training and inference performed on the GPU nodes on the </a:t>
            </a:r>
            <a:r>
              <a:rPr lang="en-US" altLang="zh-CN" sz="2400" dirty="0" err="1">
                <a:latin typeface="Times New Roman" panose="02020603050405020304" pitchFamily="18" charset="0"/>
                <a:cs typeface="Times New Roman" panose="02020603050405020304" pitchFamily="18" charset="0"/>
              </a:rPr>
              <a:t>Ubelix</a:t>
            </a:r>
            <a:r>
              <a:rPr lang="en-US" altLang="zh-CN" sz="2400" dirty="0">
                <a:latin typeface="Times New Roman" panose="02020603050405020304" pitchFamily="18" charset="0"/>
                <a:cs typeface="Times New Roman" panose="02020603050405020304" pitchFamily="18" charset="0"/>
              </a:rPr>
              <a:t> cluster</a:t>
            </a:r>
            <a:endParaRPr lang="en-US" altLang="zh-CN" dirty="0">
              <a:latin typeface="Times New Roman" panose="02020603050405020304" pitchFamily="18" charset="0"/>
              <a:cs typeface="Times New Roman" panose="02020603050405020304" pitchFamily="18" charset="0"/>
            </a:endParaRPr>
          </a:p>
          <a:p>
            <a:pPr marL="228600" lvl="0" indent="-228600" algn="l" rtl="0">
              <a:spcBef>
                <a:spcPts val="1000"/>
              </a:spcBef>
              <a:spcAft>
                <a:spcPts val="0"/>
              </a:spcAft>
              <a:buSzPts val="2800"/>
              <a:buChar char="•"/>
            </a:pPr>
            <a:endParaRPr lang="en-US" altLang="zh-CN" dirty="0"/>
          </a:p>
          <a:p>
            <a:endParaRPr lang="zh-CN" altLang="en-US" dirty="0"/>
          </a:p>
        </p:txBody>
      </p:sp>
    </p:spTree>
    <p:extLst>
      <p:ext uri="{BB962C8B-B14F-4D97-AF65-F5344CB8AC3E}">
        <p14:creationId xmlns:p14="http://schemas.microsoft.com/office/powerpoint/2010/main" val="1152640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a:extLst>
              <a:ext uri="{FF2B5EF4-FFF2-40B4-BE49-F238E27FC236}">
                <a16:creationId xmlns:a16="http://schemas.microsoft.com/office/drawing/2014/main" id="{3B1FF81A-ED3C-61D3-629B-D1A11D92BC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29000"/>
            <a:ext cx="12192000" cy="28987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33928FF1-0975-D83D-F020-01E6D5018B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07963"/>
            <a:ext cx="12192000" cy="2898775"/>
          </a:xfrm>
          <a:prstGeom prst="rect">
            <a:avLst/>
          </a:prstGeom>
          <a:noFill/>
          <a:extLst>
            <a:ext uri="{909E8E84-426E-40DD-AFC4-6F175D3DCCD1}">
              <a14:hiddenFill xmlns:a14="http://schemas.microsoft.com/office/drawing/2010/main">
                <a:solidFill>
                  <a:srgbClr val="FFFFFF"/>
                </a:solidFill>
              </a14:hiddenFill>
            </a:ext>
          </a:extLst>
        </p:spPr>
      </p:pic>
      <p:sp>
        <p:nvSpPr>
          <p:cNvPr id="10" name="Google Shape;117;p5">
            <a:extLst>
              <a:ext uri="{FF2B5EF4-FFF2-40B4-BE49-F238E27FC236}">
                <a16:creationId xmlns:a16="http://schemas.microsoft.com/office/drawing/2014/main" id="{72E19C43-8B85-48C1-ADBA-169D6BC526E4}"/>
              </a:ext>
            </a:extLst>
          </p:cNvPr>
          <p:cNvSpPr txBox="1"/>
          <p:nvPr/>
        </p:nvSpPr>
        <p:spPr>
          <a:xfrm>
            <a:off x="4110942" y="2932902"/>
            <a:ext cx="3970116"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dirty="0">
                <a:solidFill>
                  <a:schemeClr val="dk1"/>
                </a:solidFill>
                <a:latin typeface="Arial"/>
                <a:ea typeface="Arial"/>
                <a:cs typeface="Arial"/>
                <a:sym typeface="Arial"/>
              </a:rPr>
              <a:t>Time 0020, before training</a:t>
            </a:r>
            <a:endParaRPr sz="1800" dirty="0">
              <a:solidFill>
                <a:schemeClr val="dk1"/>
              </a:solidFill>
              <a:latin typeface="Arial"/>
              <a:ea typeface="Arial"/>
              <a:cs typeface="Arial"/>
              <a:sym typeface="Arial"/>
            </a:endParaRPr>
          </a:p>
        </p:txBody>
      </p:sp>
      <p:sp>
        <p:nvSpPr>
          <p:cNvPr id="11" name="Google Shape;118;p5">
            <a:extLst>
              <a:ext uri="{FF2B5EF4-FFF2-40B4-BE49-F238E27FC236}">
                <a16:creationId xmlns:a16="http://schemas.microsoft.com/office/drawing/2014/main" id="{4F42A7D7-2AE6-64D9-860E-59F7AFEC753B}"/>
              </a:ext>
            </a:extLst>
          </p:cNvPr>
          <p:cNvSpPr txBox="1"/>
          <p:nvPr/>
        </p:nvSpPr>
        <p:spPr>
          <a:xfrm>
            <a:off x="4036437" y="6372892"/>
            <a:ext cx="4016415"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dirty="0">
                <a:solidFill>
                  <a:schemeClr val="dk1"/>
                </a:solidFill>
                <a:latin typeface="Arial"/>
                <a:ea typeface="Arial"/>
                <a:cs typeface="Arial"/>
                <a:sym typeface="Arial"/>
              </a:rPr>
              <a:t>Time 0020, after training</a:t>
            </a:r>
            <a:endParaRPr sz="1800" dirty="0">
              <a:solidFill>
                <a:schemeClr val="dk1"/>
              </a:solidFill>
              <a:latin typeface="Arial"/>
              <a:ea typeface="Arial"/>
              <a:cs typeface="Arial"/>
              <a:sym typeface="Arial"/>
            </a:endParaRPr>
          </a:p>
        </p:txBody>
      </p:sp>
      <p:sp>
        <p:nvSpPr>
          <p:cNvPr id="15" name="矩形 14">
            <a:extLst>
              <a:ext uri="{FF2B5EF4-FFF2-40B4-BE49-F238E27FC236}">
                <a16:creationId xmlns:a16="http://schemas.microsoft.com/office/drawing/2014/main" id="{43DBD2E3-B64B-094C-79E6-6249CA197DDF}"/>
              </a:ext>
            </a:extLst>
          </p:cNvPr>
          <p:cNvSpPr/>
          <p:nvPr/>
        </p:nvSpPr>
        <p:spPr>
          <a:xfrm>
            <a:off x="10719363" y="1241424"/>
            <a:ext cx="359228" cy="3483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B59D162E-7C67-1D4A-2C76-B8CD6AC071E0}"/>
              </a:ext>
            </a:extLst>
          </p:cNvPr>
          <p:cNvSpPr/>
          <p:nvPr/>
        </p:nvSpPr>
        <p:spPr>
          <a:xfrm>
            <a:off x="10719363" y="4878387"/>
            <a:ext cx="359228" cy="34834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灯片编号占位符 16">
            <a:extLst>
              <a:ext uri="{FF2B5EF4-FFF2-40B4-BE49-F238E27FC236}">
                <a16:creationId xmlns:a16="http://schemas.microsoft.com/office/drawing/2014/main" id="{71A9C455-AC01-74D7-A67D-6FC49F960D58}"/>
              </a:ext>
            </a:extLst>
          </p:cNvPr>
          <p:cNvSpPr>
            <a:spLocks noGrp="1"/>
          </p:cNvSpPr>
          <p:nvPr>
            <p:ph type="sldNum" sz="quarter" idx="12"/>
          </p:nvPr>
        </p:nvSpPr>
        <p:spPr/>
        <p:txBody>
          <a:bodyPr/>
          <a:lstStyle/>
          <a:p>
            <a:fld id="{E61DAD8C-51F8-4193-8431-00B05579C4D0}" type="slidenum">
              <a:rPr lang="zh-CN" altLang="en-US" smtClean="0"/>
              <a:t>5</a:t>
            </a:fld>
            <a:endParaRPr lang="zh-CN" altLang="en-US"/>
          </a:p>
        </p:txBody>
      </p:sp>
      <p:sp>
        <p:nvSpPr>
          <p:cNvPr id="24" name="箭头: 右 23">
            <a:extLst>
              <a:ext uri="{FF2B5EF4-FFF2-40B4-BE49-F238E27FC236}">
                <a16:creationId xmlns:a16="http://schemas.microsoft.com/office/drawing/2014/main" id="{E39C37CE-EFC5-C937-6FE1-52D58E7FA9B9}"/>
              </a:ext>
            </a:extLst>
          </p:cNvPr>
          <p:cNvSpPr/>
          <p:nvPr/>
        </p:nvSpPr>
        <p:spPr>
          <a:xfrm>
            <a:off x="3091542" y="4292792"/>
            <a:ext cx="540657" cy="228408"/>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箭头: 右 24">
            <a:extLst>
              <a:ext uri="{FF2B5EF4-FFF2-40B4-BE49-F238E27FC236}">
                <a16:creationId xmlns:a16="http://schemas.microsoft.com/office/drawing/2014/main" id="{164FEAC8-93C5-4947-C8AC-6272A83EF2B9}"/>
              </a:ext>
            </a:extLst>
          </p:cNvPr>
          <p:cNvSpPr/>
          <p:nvPr/>
        </p:nvSpPr>
        <p:spPr>
          <a:xfrm>
            <a:off x="3079003" y="698692"/>
            <a:ext cx="540657" cy="228408"/>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箭头: 右 25">
            <a:extLst>
              <a:ext uri="{FF2B5EF4-FFF2-40B4-BE49-F238E27FC236}">
                <a16:creationId xmlns:a16="http://schemas.microsoft.com/office/drawing/2014/main" id="{F1E05A30-4336-099E-31EC-7104150C15D6}"/>
              </a:ext>
            </a:extLst>
          </p:cNvPr>
          <p:cNvSpPr/>
          <p:nvPr/>
        </p:nvSpPr>
        <p:spPr>
          <a:xfrm rot="19571172">
            <a:off x="4794928" y="3813653"/>
            <a:ext cx="540657" cy="228408"/>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箭头: 右 26">
            <a:extLst>
              <a:ext uri="{FF2B5EF4-FFF2-40B4-BE49-F238E27FC236}">
                <a16:creationId xmlns:a16="http://schemas.microsoft.com/office/drawing/2014/main" id="{C9140C64-F726-82E3-97D4-F22E809BF3AA}"/>
              </a:ext>
            </a:extLst>
          </p:cNvPr>
          <p:cNvSpPr/>
          <p:nvPr/>
        </p:nvSpPr>
        <p:spPr>
          <a:xfrm rot="19571172">
            <a:off x="4782389" y="219553"/>
            <a:ext cx="540657" cy="228408"/>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3925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5D158D-1FB9-647D-87CF-6E18A32D12B1}"/>
              </a:ext>
            </a:extLst>
          </p:cNvPr>
          <p:cNvSpPr>
            <a:spLocks noGrp="1"/>
          </p:cNvSpPr>
          <p:nvPr>
            <p:ph type="ctrTitle"/>
          </p:nvPr>
        </p:nvSpPr>
        <p:spPr>
          <a:xfrm>
            <a:off x="1498600" y="1333500"/>
            <a:ext cx="9144000" cy="2387600"/>
          </a:xfrm>
        </p:spPr>
        <p:txBody>
          <a:bodyPr>
            <a:noAutofit/>
          </a:bodyPr>
          <a:lstStyle/>
          <a:p>
            <a:r>
              <a:rPr lang="en-US" altLang="zh-CN" dirty="0">
                <a:latin typeface="Times New Roman" panose="02020603050405020304" pitchFamily="18" charset="0"/>
                <a:cs typeface="Times New Roman" panose="02020603050405020304" pitchFamily="18" charset="0"/>
              </a:rPr>
              <a:t>Microphages, Microglia and PECAM-labeled cells dataset</a:t>
            </a:r>
            <a:endParaRPr lang="zh-CN" altLang="en-US"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733701A9-7D7E-42F7-3E28-5EE512EEB809}"/>
              </a:ext>
            </a:extLst>
          </p:cNvPr>
          <p:cNvSpPr>
            <a:spLocks noGrp="1"/>
          </p:cNvSpPr>
          <p:nvPr>
            <p:ph type="subTitle" idx="1"/>
          </p:nvPr>
        </p:nvSpPr>
        <p:spPr>
          <a:xfrm>
            <a:off x="1498600" y="3868738"/>
            <a:ext cx="9144000" cy="1655762"/>
          </a:xfrm>
        </p:spPr>
        <p:txBody>
          <a:bodyPr>
            <a:normAutofit fontScale="85000" lnSpcReduction="20000"/>
          </a:bodyPr>
          <a:lstStyle/>
          <a:p>
            <a:pPr marL="228600" lvl="0" indent="-228600" algn="l" rtl="0">
              <a:spcBef>
                <a:spcPts val="0"/>
              </a:spcBef>
              <a:spcAft>
                <a:spcPts val="0"/>
              </a:spcAft>
              <a:buSzPts val="2800"/>
              <a:buChar char="•"/>
            </a:pPr>
            <a:r>
              <a:rPr lang="en-US" altLang="zh-CN" sz="2400" dirty="0">
                <a:latin typeface="Times New Roman" panose="02020603050405020304" pitchFamily="18" charset="0"/>
                <a:cs typeface="Times New Roman" panose="02020603050405020304" pitchFamily="18" charset="0"/>
              </a:rPr>
              <a:t>Dataset from Dr. M. </a:t>
            </a:r>
            <a:r>
              <a:rPr lang="en-US" altLang="zh-CN" sz="2400" dirty="0" err="1">
                <a:latin typeface="Times New Roman" panose="02020603050405020304" pitchFamily="18" charset="0"/>
                <a:cs typeface="Times New Roman" panose="02020603050405020304" pitchFamily="18" charset="0"/>
              </a:rPr>
              <a:t>Vladymyrov</a:t>
            </a:r>
            <a:r>
              <a:rPr lang="en-US" altLang="zh-CN" sz="2400" dirty="0">
                <a:latin typeface="Times New Roman" panose="02020603050405020304" pitchFamily="18" charset="0"/>
                <a:cs typeface="Times New Roman" panose="02020603050405020304" pitchFamily="18" charset="0"/>
              </a:rPr>
              <a:t> of Spinal cord window in </a:t>
            </a:r>
            <a:r>
              <a:rPr lang="en-US" altLang="zh-CN" dirty="0">
                <a:latin typeface="Times New Roman" panose="02020603050405020304" pitchFamily="18" charset="0"/>
                <a:cs typeface="Times New Roman" panose="02020603050405020304" pitchFamily="18" charset="0"/>
              </a:rPr>
              <a:t>CX3CR1 GFP x CCR2 RFP </a:t>
            </a:r>
            <a:r>
              <a:rPr lang="en-US" altLang="zh-CN" sz="2400" dirty="0">
                <a:latin typeface="Times New Roman" panose="02020603050405020304" pitchFamily="18" charset="0"/>
                <a:cs typeface="Times New Roman" panose="02020603050405020304" pitchFamily="18" charset="0"/>
              </a:rPr>
              <a:t> mouse model </a:t>
            </a:r>
            <a:r>
              <a:rPr lang="en-US" altLang="zh-CN" dirty="0">
                <a:latin typeface="Times New Roman" panose="02020603050405020304" pitchFamily="18" charset="0"/>
                <a:cs typeface="Times New Roman" panose="02020603050405020304" pitchFamily="18" charset="0"/>
              </a:rPr>
              <a:t>with systemically injected aPECAM-1 labeled antibody.</a:t>
            </a:r>
            <a:endParaRPr lang="en-US" altLang="zh-CN" sz="2400" dirty="0">
              <a:latin typeface="Times New Roman" panose="02020603050405020304" pitchFamily="18" charset="0"/>
              <a:cs typeface="Times New Roman" panose="02020603050405020304" pitchFamily="18" charset="0"/>
            </a:endParaRPr>
          </a:p>
          <a:p>
            <a:pPr lvl="0" algn="l" rtl="0">
              <a:spcBef>
                <a:spcPts val="0"/>
              </a:spcBef>
              <a:spcAft>
                <a:spcPts val="0"/>
              </a:spcAft>
              <a:buSzPts val="2800"/>
            </a:pPr>
            <a:endParaRPr lang="en-US" altLang="zh-CN" sz="2400" dirty="0">
              <a:latin typeface="Times New Roman" panose="02020603050405020304" pitchFamily="18" charset="0"/>
              <a:cs typeface="Times New Roman" panose="02020603050405020304" pitchFamily="18" charset="0"/>
            </a:endParaRPr>
          </a:p>
          <a:p>
            <a:pPr marL="228600" lvl="0" indent="-228600" algn="l" rtl="0">
              <a:spcBef>
                <a:spcPts val="0"/>
              </a:spcBef>
              <a:spcAft>
                <a:spcPts val="0"/>
              </a:spcAft>
              <a:buSzPts val="2800"/>
              <a:buChar char="•"/>
            </a:pPr>
            <a:r>
              <a:rPr lang="en-US" altLang="zh-CN" sz="2400" dirty="0">
                <a:latin typeface="Times New Roman" panose="02020603050405020304" pitchFamily="18" charset="0"/>
                <a:cs typeface="Times New Roman" panose="02020603050405020304" pitchFamily="18" charset="0"/>
              </a:rPr>
              <a:t>Training data 3 timeframes</a:t>
            </a:r>
          </a:p>
          <a:p>
            <a:pPr marL="228600" lvl="0" indent="-228600" algn="l" rtl="0">
              <a:spcBef>
                <a:spcPts val="1000"/>
              </a:spcBef>
              <a:spcAft>
                <a:spcPts val="0"/>
              </a:spcAft>
              <a:buSzPts val="2800"/>
              <a:buChar char="•"/>
            </a:pPr>
            <a:r>
              <a:rPr lang="en-US" altLang="zh-CN" sz="2400" dirty="0">
                <a:latin typeface="Times New Roman" panose="02020603050405020304" pitchFamily="18" charset="0"/>
                <a:cs typeface="Times New Roman" panose="02020603050405020304" pitchFamily="18" charset="0"/>
              </a:rPr>
              <a:t>2 channels (Blue, Red,)</a:t>
            </a:r>
          </a:p>
          <a:p>
            <a:pPr marL="228600" indent="-228600" algn="l">
              <a:buSzPts val="2800"/>
              <a:buFont typeface="Arial" panose="020B0604020202020204" pitchFamily="34" charset="0"/>
              <a:buChar char="•"/>
            </a:pPr>
            <a:r>
              <a:rPr lang="en-US" altLang="zh-CN" sz="2400" dirty="0">
                <a:latin typeface="Times New Roman" panose="02020603050405020304" pitchFamily="18" charset="0"/>
                <a:cs typeface="Times New Roman" panose="02020603050405020304" pitchFamily="18" charset="0"/>
              </a:rPr>
              <a:t>Model training and inference performed on the GPU nodes on the </a:t>
            </a:r>
            <a:r>
              <a:rPr lang="en-US" altLang="zh-CN" sz="2400" dirty="0" err="1">
                <a:latin typeface="Times New Roman" panose="02020603050405020304" pitchFamily="18" charset="0"/>
                <a:cs typeface="Times New Roman" panose="02020603050405020304" pitchFamily="18" charset="0"/>
              </a:rPr>
              <a:t>Ubelix</a:t>
            </a:r>
            <a:r>
              <a:rPr lang="en-US" altLang="zh-CN" sz="2400" dirty="0">
                <a:latin typeface="Times New Roman" panose="02020603050405020304" pitchFamily="18" charset="0"/>
                <a:cs typeface="Times New Roman" panose="02020603050405020304" pitchFamily="18" charset="0"/>
              </a:rPr>
              <a:t> cluster</a:t>
            </a:r>
            <a:endParaRPr lang="en-US" altLang="zh-CN" dirty="0">
              <a:latin typeface="Times New Roman" panose="02020603050405020304" pitchFamily="18" charset="0"/>
              <a:cs typeface="Times New Roman" panose="02020603050405020304" pitchFamily="18" charset="0"/>
            </a:endParaRPr>
          </a:p>
          <a:p>
            <a:pPr marL="228600" lvl="0" indent="-228600" algn="l" rtl="0">
              <a:spcBef>
                <a:spcPts val="1000"/>
              </a:spcBef>
              <a:spcAft>
                <a:spcPts val="0"/>
              </a:spcAft>
              <a:buSzPts val="2800"/>
              <a:buChar char="•"/>
            </a:pPr>
            <a:endParaRPr lang="en-US" altLang="zh-CN" dirty="0"/>
          </a:p>
          <a:p>
            <a:endParaRPr lang="zh-CN" altLang="en-US" dirty="0"/>
          </a:p>
        </p:txBody>
      </p:sp>
    </p:spTree>
    <p:extLst>
      <p:ext uri="{BB962C8B-B14F-4D97-AF65-F5344CB8AC3E}">
        <p14:creationId xmlns:p14="http://schemas.microsoft.com/office/powerpoint/2010/main" val="430554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9CD249-AA83-7C9B-A454-9BC3C8C78CC9}"/>
              </a:ext>
            </a:extLst>
          </p:cNvPr>
          <p:cNvSpPr>
            <a:spLocks noGrp="1"/>
          </p:cNvSpPr>
          <p:nvPr>
            <p:ph type="title"/>
          </p:nvPr>
        </p:nvSpPr>
        <p:spPr>
          <a:xfrm>
            <a:off x="149291" y="250704"/>
            <a:ext cx="11655286" cy="1115804"/>
          </a:xfrm>
        </p:spPr>
        <p:txBody>
          <a:bodyPr/>
          <a:lstStyle/>
          <a:p>
            <a:r>
              <a:rPr lang="en-US" altLang="zh-CN" dirty="0">
                <a:latin typeface="Times New Roman" panose="02020603050405020304" pitchFamily="18" charset="0"/>
                <a:cs typeface="Times New Roman" panose="02020603050405020304" pitchFamily="18" charset="0"/>
              </a:rPr>
              <a:t>Comparison of 2D vs 3D model</a:t>
            </a:r>
            <a:endParaRPr lang="zh-CN" altLang="en-US" dirty="0">
              <a:latin typeface="Times New Roman" panose="02020603050405020304" pitchFamily="18" charset="0"/>
              <a:cs typeface="Times New Roman" panose="02020603050405020304" pitchFamily="18" charset="0"/>
            </a:endParaRPr>
          </a:p>
        </p:txBody>
      </p:sp>
      <p:sp>
        <p:nvSpPr>
          <p:cNvPr id="4" name="灯片编号占位符 3">
            <a:extLst>
              <a:ext uri="{FF2B5EF4-FFF2-40B4-BE49-F238E27FC236}">
                <a16:creationId xmlns:a16="http://schemas.microsoft.com/office/drawing/2014/main" id="{7267998D-0040-F5B2-AD0A-CF550F5F4BD8}"/>
              </a:ext>
            </a:extLst>
          </p:cNvPr>
          <p:cNvSpPr>
            <a:spLocks noGrp="1"/>
          </p:cNvSpPr>
          <p:nvPr>
            <p:ph type="sldNum" sz="quarter" idx="12"/>
          </p:nvPr>
        </p:nvSpPr>
        <p:spPr/>
        <p:txBody>
          <a:bodyPr/>
          <a:lstStyle/>
          <a:p>
            <a:fld id="{E61DAD8C-51F8-4193-8431-00B05579C4D0}" type="slidenum">
              <a:rPr lang="zh-CN" altLang="en-US" smtClean="0"/>
              <a:t>7</a:t>
            </a:fld>
            <a:endParaRPr lang="zh-CN" altLang="en-US"/>
          </a:p>
        </p:txBody>
      </p:sp>
      <p:pic>
        <p:nvPicPr>
          <p:cNvPr id="5" name="Google Shape;292;g21ca01341e9_0_40">
            <a:extLst>
              <a:ext uri="{FF2B5EF4-FFF2-40B4-BE49-F238E27FC236}">
                <a16:creationId xmlns:a16="http://schemas.microsoft.com/office/drawing/2014/main" id="{90D3FDFB-40B5-5CED-4B05-324554FC60A7}"/>
              </a:ext>
            </a:extLst>
          </p:cNvPr>
          <p:cNvPicPr preferRelativeResize="0"/>
          <p:nvPr/>
        </p:nvPicPr>
        <p:blipFill>
          <a:blip r:embed="rId3">
            <a:alphaModFix/>
          </a:blip>
          <a:stretch>
            <a:fillRect/>
          </a:stretch>
        </p:blipFill>
        <p:spPr>
          <a:xfrm>
            <a:off x="149291" y="1526241"/>
            <a:ext cx="3965251" cy="3965251"/>
          </a:xfrm>
          <a:prstGeom prst="rect">
            <a:avLst/>
          </a:prstGeom>
          <a:noFill/>
          <a:ln>
            <a:noFill/>
          </a:ln>
        </p:spPr>
      </p:pic>
      <p:pic>
        <p:nvPicPr>
          <p:cNvPr id="6" name="Google Shape;293;g21ca01341e9_0_40">
            <a:extLst>
              <a:ext uri="{FF2B5EF4-FFF2-40B4-BE49-F238E27FC236}">
                <a16:creationId xmlns:a16="http://schemas.microsoft.com/office/drawing/2014/main" id="{470B5087-DA3C-5F24-941B-40CC2F57B97F}"/>
              </a:ext>
            </a:extLst>
          </p:cNvPr>
          <p:cNvPicPr preferRelativeResize="0"/>
          <p:nvPr/>
        </p:nvPicPr>
        <p:blipFill>
          <a:blip r:embed="rId4">
            <a:alphaModFix/>
          </a:blip>
          <a:stretch>
            <a:fillRect/>
          </a:stretch>
        </p:blipFill>
        <p:spPr>
          <a:xfrm>
            <a:off x="4114542" y="1526241"/>
            <a:ext cx="3965251" cy="3965251"/>
          </a:xfrm>
          <a:prstGeom prst="rect">
            <a:avLst/>
          </a:prstGeom>
          <a:noFill/>
          <a:ln>
            <a:noFill/>
          </a:ln>
        </p:spPr>
      </p:pic>
      <p:pic>
        <p:nvPicPr>
          <p:cNvPr id="7" name="Google Shape;294;g21ca01341e9_0_40">
            <a:extLst>
              <a:ext uri="{FF2B5EF4-FFF2-40B4-BE49-F238E27FC236}">
                <a16:creationId xmlns:a16="http://schemas.microsoft.com/office/drawing/2014/main" id="{ECE22B61-C4DE-4B44-4761-FADA4ED04F1F}"/>
              </a:ext>
            </a:extLst>
          </p:cNvPr>
          <p:cNvPicPr preferRelativeResize="0"/>
          <p:nvPr/>
        </p:nvPicPr>
        <p:blipFill>
          <a:blip r:embed="rId5">
            <a:alphaModFix/>
          </a:blip>
          <a:stretch>
            <a:fillRect/>
          </a:stretch>
        </p:blipFill>
        <p:spPr>
          <a:xfrm>
            <a:off x="8079793" y="1526241"/>
            <a:ext cx="3965251" cy="3965251"/>
          </a:xfrm>
          <a:prstGeom prst="rect">
            <a:avLst/>
          </a:prstGeom>
          <a:noFill/>
          <a:ln>
            <a:noFill/>
          </a:ln>
        </p:spPr>
      </p:pic>
      <p:sp>
        <p:nvSpPr>
          <p:cNvPr id="8" name="Google Shape;295;g21ca01341e9_0_40">
            <a:extLst>
              <a:ext uri="{FF2B5EF4-FFF2-40B4-BE49-F238E27FC236}">
                <a16:creationId xmlns:a16="http://schemas.microsoft.com/office/drawing/2014/main" id="{6C2D5026-0B22-A7A1-E52A-121ACA6020AB}"/>
              </a:ext>
            </a:extLst>
          </p:cNvPr>
          <p:cNvSpPr txBox="1"/>
          <p:nvPr/>
        </p:nvSpPr>
        <p:spPr>
          <a:xfrm>
            <a:off x="1234032" y="5580050"/>
            <a:ext cx="1837500"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dirty="0">
                <a:latin typeface="Times New Roman" panose="02020603050405020304" pitchFamily="18" charset="0"/>
                <a:cs typeface="Times New Roman" panose="02020603050405020304" pitchFamily="18" charset="0"/>
              </a:rPr>
              <a:t>Red, 2D</a:t>
            </a:r>
            <a:endParaRPr sz="2400" dirty="0">
              <a:latin typeface="Times New Roman" panose="02020603050405020304" pitchFamily="18" charset="0"/>
              <a:cs typeface="Times New Roman" panose="02020603050405020304" pitchFamily="18" charset="0"/>
            </a:endParaRPr>
          </a:p>
        </p:txBody>
      </p:sp>
      <p:sp>
        <p:nvSpPr>
          <p:cNvPr id="9" name="Google Shape;296;g21ca01341e9_0_40">
            <a:extLst>
              <a:ext uri="{FF2B5EF4-FFF2-40B4-BE49-F238E27FC236}">
                <a16:creationId xmlns:a16="http://schemas.microsoft.com/office/drawing/2014/main" id="{67ABA328-0E62-0EBF-722E-1784BA9F5281}"/>
              </a:ext>
            </a:extLst>
          </p:cNvPr>
          <p:cNvSpPr txBox="1"/>
          <p:nvPr/>
        </p:nvSpPr>
        <p:spPr>
          <a:xfrm>
            <a:off x="4669084" y="5550772"/>
            <a:ext cx="2615700"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dirty="0">
                <a:latin typeface="Times New Roman" panose="02020603050405020304" pitchFamily="18" charset="0"/>
                <a:cs typeface="Times New Roman" panose="02020603050405020304" pitchFamily="18" charset="0"/>
              </a:rPr>
              <a:t>Red, 3D</a:t>
            </a:r>
            <a:endParaRPr sz="2400" dirty="0">
              <a:latin typeface="Times New Roman" panose="02020603050405020304" pitchFamily="18" charset="0"/>
              <a:cs typeface="Times New Roman" panose="02020603050405020304" pitchFamily="18" charset="0"/>
            </a:endParaRPr>
          </a:p>
        </p:txBody>
      </p:sp>
      <p:sp>
        <p:nvSpPr>
          <p:cNvPr id="10" name="Google Shape;297;g21ca01341e9_0_40">
            <a:extLst>
              <a:ext uri="{FF2B5EF4-FFF2-40B4-BE49-F238E27FC236}">
                <a16:creationId xmlns:a16="http://schemas.microsoft.com/office/drawing/2014/main" id="{25E74908-564D-045F-6566-D6C478EB8BD4}"/>
              </a:ext>
            </a:extLst>
          </p:cNvPr>
          <p:cNvSpPr txBox="1"/>
          <p:nvPr/>
        </p:nvSpPr>
        <p:spPr>
          <a:xfrm>
            <a:off x="9120468" y="5504825"/>
            <a:ext cx="1837500"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dirty="0">
                <a:latin typeface="Times New Roman" panose="02020603050405020304" pitchFamily="18" charset="0"/>
                <a:cs typeface="Times New Roman" panose="02020603050405020304" pitchFamily="18" charset="0"/>
              </a:rPr>
              <a:t>Red, Raw</a:t>
            </a:r>
            <a:endParaRPr sz="2400" dirty="0">
              <a:latin typeface="Times New Roman" panose="02020603050405020304" pitchFamily="18" charset="0"/>
              <a:cs typeface="Times New Roman" panose="02020603050405020304" pitchFamily="18" charset="0"/>
            </a:endParaRPr>
          </a:p>
        </p:txBody>
      </p:sp>
      <p:sp>
        <p:nvSpPr>
          <p:cNvPr id="11" name="矩形 10">
            <a:extLst>
              <a:ext uri="{FF2B5EF4-FFF2-40B4-BE49-F238E27FC236}">
                <a16:creationId xmlns:a16="http://schemas.microsoft.com/office/drawing/2014/main" id="{B29269FD-55FE-8FB2-7212-7CA7BC764697}"/>
              </a:ext>
            </a:extLst>
          </p:cNvPr>
          <p:cNvSpPr/>
          <p:nvPr/>
        </p:nvSpPr>
        <p:spPr>
          <a:xfrm>
            <a:off x="7240400" y="3524768"/>
            <a:ext cx="391886" cy="37011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3BCCC40D-52E2-E9A2-8359-09F182F7E454}"/>
              </a:ext>
            </a:extLst>
          </p:cNvPr>
          <p:cNvSpPr/>
          <p:nvPr/>
        </p:nvSpPr>
        <p:spPr>
          <a:xfrm>
            <a:off x="3275149" y="3524768"/>
            <a:ext cx="391886" cy="37011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6C132DE4-CB80-4C67-FB82-B17EC44AA9CF}"/>
              </a:ext>
            </a:extLst>
          </p:cNvPr>
          <p:cNvSpPr/>
          <p:nvPr/>
        </p:nvSpPr>
        <p:spPr>
          <a:xfrm>
            <a:off x="11302222" y="3524768"/>
            <a:ext cx="391886" cy="37011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D72193FF-5F80-1C90-5573-ADD3F2A539C4}"/>
              </a:ext>
            </a:extLst>
          </p:cNvPr>
          <p:cNvSpPr/>
          <p:nvPr/>
        </p:nvSpPr>
        <p:spPr>
          <a:xfrm>
            <a:off x="6215486" y="3894882"/>
            <a:ext cx="391886" cy="37011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069B4F8A-0188-282C-9602-A5049AFF698C}"/>
              </a:ext>
            </a:extLst>
          </p:cNvPr>
          <p:cNvSpPr/>
          <p:nvPr/>
        </p:nvSpPr>
        <p:spPr>
          <a:xfrm>
            <a:off x="10312414" y="3894882"/>
            <a:ext cx="391886" cy="37011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EB7E992D-6268-E469-F1DA-9EA1CB57A773}"/>
              </a:ext>
            </a:extLst>
          </p:cNvPr>
          <p:cNvSpPr/>
          <p:nvPr/>
        </p:nvSpPr>
        <p:spPr>
          <a:xfrm>
            <a:off x="2285341" y="3894882"/>
            <a:ext cx="391886" cy="37011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24200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02;g21a5815e071_0_51">
            <a:extLst>
              <a:ext uri="{FF2B5EF4-FFF2-40B4-BE49-F238E27FC236}">
                <a16:creationId xmlns:a16="http://schemas.microsoft.com/office/drawing/2014/main" id="{6D96BEA9-CD9F-403F-8D58-BDA858ED1974}"/>
              </a:ext>
            </a:extLst>
          </p:cNvPr>
          <p:cNvSpPr txBox="1"/>
          <p:nvPr/>
        </p:nvSpPr>
        <p:spPr>
          <a:xfrm>
            <a:off x="1578714" y="5894715"/>
            <a:ext cx="3704486"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dirty="0">
                <a:solidFill>
                  <a:schemeClr val="dk1"/>
                </a:solidFill>
                <a:latin typeface="Times New Roman" panose="02020603050405020304" pitchFamily="18" charset="0"/>
                <a:cs typeface="Times New Roman" panose="02020603050405020304" pitchFamily="18" charset="0"/>
              </a:rPr>
              <a:t>Blue, Time 0001, </a:t>
            </a:r>
            <a:r>
              <a:rPr lang="en-US" altLang="zh-CN" sz="2400" dirty="0">
                <a:solidFill>
                  <a:schemeClr val="dk1"/>
                </a:solidFill>
                <a:latin typeface="Times New Roman" panose="02020603050405020304" pitchFamily="18" charset="0"/>
                <a:cs typeface="Times New Roman" panose="02020603050405020304" pitchFamily="18" charset="0"/>
              </a:rPr>
              <a:t>raw</a:t>
            </a:r>
            <a:endParaRPr sz="2400" dirty="0">
              <a:solidFill>
                <a:schemeClr val="dk1"/>
              </a:solidFill>
              <a:latin typeface="Times New Roman" panose="02020603050405020304" pitchFamily="18" charset="0"/>
              <a:cs typeface="Times New Roman" panose="02020603050405020304" pitchFamily="18" charset="0"/>
            </a:endParaRPr>
          </a:p>
        </p:txBody>
      </p:sp>
      <p:sp>
        <p:nvSpPr>
          <p:cNvPr id="5" name="Google Shape;204;g21a5815e071_0_51">
            <a:extLst>
              <a:ext uri="{FF2B5EF4-FFF2-40B4-BE49-F238E27FC236}">
                <a16:creationId xmlns:a16="http://schemas.microsoft.com/office/drawing/2014/main" id="{A7E020CD-3939-5170-1BF5-6294ADBE2FFA}"/>
              </a:ext>
            </a:extLst>
          </p:cNvPr>
          <p:cNvSpPr txBox="1"/>
          <p:nvPr/>
        </p:nvSpPr>
        <p:spPr>
          <a:xfrm>
            <a:off x="7007601" y="5894715"/>
            <a:ext cx="3785714"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dirty="0">
                <a:solidFill>
                  <a:schemeClr val="dk1"/>
                </a:solidFill>
                <a:latin typeface="Times New Roman" panose="02020603050405020304" pitchFamily="18" charset="0"/>
                <a:cs typeface="Times New Roman" panose="02020603050405020304" pitchFamily="18" charset="0"/>
              </a:rPr>
              <a:t>Blue, Time 0001, denoised</a:t>
            </a:r>
            <a:endParaRPr sz="2400" dirty="0">
              <a:solidFill>
                <a:schemeClr val="dk1"/>
              </a:solidFill>
              <a:latin typeface="Times New Roman" panose="02020603050405020304" pitchFamily="18" charset="0"/>
              <a:cs typeface="Times New Roman" panose="02020603050405020304" pitchFamily="18" charset="0"/>
            </a:endParaRPr>
          </a:p>
        </p:txBody>
      </p:sp>
      <p:sp>
        <p:nvSpPr>
          <p:cNvPr id="10" name="灯片编号占位符 9">
            <a:extLst>
              <a:ext uri="{FF2B5EF4-FFF2-40B4-BE49-F238E27FC236}">
                <a16:creationId xmlns:a16="http://schemas.microsoft.com/office/drawing/2014/main" id="{DC783354-513D-8C65-E82B-372D243DB2F8}"/>
              </a:ext>
            </a:extLst>
          </p:cNvPr>
          <p:cNvSpPr>
            <a:spLocks noGrp="1"/>
          </p:cNvSpPr>
          <p:nvPr>
            <p:ph type="sldNum" sz="quarter" idx="12"/>
          </p:nvPr>
        </p:nvSpPr>
        <p:spPr/>
        <p:txBody>
          <a:bodyPr/>
          <a:lstStyle/>
          <a:p>
            <a:fld id="{E61DAD8C-51F8-4193-8431-00B05579C4D0}" type="slidenum">
              <a:rPr lang="zh-CN" altLang="en-US" smtClean="0"/>
              <a:t>8</a:t>
            </a:fld>
            <a:endParaRPr lang="zh-CN" altLang="en-US"/>
          </a:p>
        </p:txBody>
      </p:sp>
      <p:pic>
        <p:nvPicPr>
          <p:cNvPr id="2052" name="Picture 4">
            <a:extLst>
              <a:ext uri="{FF2B5EF4-FFF2-40B4-BE49-F238E27FC236}">
                <a16:creationId xmlns:a16="http://schemas.microsoft.com/office/drawing/2014/main" id="{A5170421-8976-309B-DA2D-0B4B624FCE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135" y="865642"/>
            <a:ext cx="4951865" cy="495186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6D6AECDC-E6D8-7F2C-EEF9-4F1BCDDEF1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9202" y="865641"/>
            <a:ext cx="4951865" cy="4951865"/>
          </a:xfrm>
          <a:prstGeom prst="rect">
            <a:avLst/>
          </a:prstGeom>
          <a:noFill/>
          <a:extLst>
            <a:ext uri="{909E8E84-426E-40DD-AFC4-6F175D3DCCD1}">
              <a14:hiddenFill xmlns:a14="http://schemas.microsoft.com/office/drawing/2010/main">
                <a:solidFill>
                  <a:srgbClr val="FFFFFF"/>
                </a:solidFill>
              </a14:hiddenFill>
            </a:ext>
          </a:extLst>
        </p:spPr>
      </p:pic>
      <p:sp>
        <p:nvSpPr>
          <p:cNvPr id="11" name="标题 1">
            <a:extLst>
              <a:ext uri="{FF2B5EF4-FFF2-40B4-BE49-F238E27FC236}">
                <a16:creationId xmlns:a16="http://schemas.microsoft.com/office/drawing/2014/main" id="{262B5306-D9EE-A2DC-D8FC-DCE343B1A181}"/>
              </a:ext>
            </a:extLst>
          </p:cNvPr>
          <p:cNvSpPr txBox="1">
            <a:spLocks/>
          </p:cNvSpPr>
          <p:nvPr/>
        </p:nvSpPr>
        <p:spPr>
          <a:xfrm>
            <a:off x="149291" y="250704"/>
            <a:ext cx="11655286" cy="78978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dirty="0">
                <a:latin typeface="Times New Roman" panose="02020603050405020304" pitchFamily="18" charset="0"/>
                <a:cs typeface="Times New Roman" panose="02020603050405020304" pitchFamily="18" charset="0"/>
              </a:rPr>
              <a:t>Comparison of before and after training</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36590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5D158D-1FB9-647D-87CF-6E18A32D12B1}"/>
              </a:ext>
            </a:extLst>
          </p:cNvPr>
          <p:cNvSpPr>
            <a:spLocks noGrp="1"/>
          </p:cNvSpPr>
          <p:nvPr>
            <p:ph type="ctrTitle"/>
          </p:nvPr>
        </p:nvSpPr>
        <p:spPr>
          <a:xfrm>
            <a:off x="1524000" y="1597818"/>
            <a:ext cx="9144000" cy="1071563"/>
          </a:xfrm>
        </p:spPr>
        <p:txBody>
          <a:bodyPr>
            <a:normAutofit/>
          </a:bodyPr>
          <a:lstStyle/>
          <a:p>
            <a:r>
              <a:rPr lang="en-US" altLang="zh-CN" dirty="0">
                <a:latin typeface="Times New Roman" panose="02020603050405020304" pitchFamily="18" charset="0"/>
                <a:cs typeface="Times New Roman" panose="02020603050405020304" pitchFamily="18" charset="0"/>
              </a:rPr>
              <a:t>Choroid Plexus dataset</a:t>
            </a:r>
            <a:endParaRPr lang="zh-CN" altLang="en-US"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733701A9-7D7E-42F7-3E28-5EE512EEB809}"/>
              </a:ext>
            </a:extLst>
          </p:cNvPr>
          <p:cNvSpPr>
            <a:spLocks noGrp="1"/>
          </p:cNvSpPr>
          <p:nvPr>
            <p:ph type="subTitle" idx="1"/>
          </p:nvPr>
        </p:nvSpPr>
        <p:spPr>
          <a:xfrm>
            <a:off x="1524000" y="3289300"/>
            <a:ext cx="9144000" cy="1699986"/>
          </a:xfrm>
        </p:spPr>
        <p:txBody>
          <a:bodyPr>
            <a:normAutofit fontScale="85000" lnSpcReduction="10000"/>
          </a:bodyPr>
          <a:lstStyle/>
          <a:p>
            <a:pPr marL="228600" lvl="0" indent="-228600" algn="l" rtl="0">
              <a:spcBef>
                <a:spcPts val="0"/>
              </a:spcBef>
              <a:spcAft>
                <a:spcPts val="0"/>
              </a:spcAft>
              <a:buSzPts val="2800"/>
              <a:buChar char="•"/>
            </a:pPr>
            <a:r>
              <a:rPr lang="en-US" altLang="zh-CN" sz="2400" dirty="0">
                <a:latin typeface="Times New Roman" panose="02020603050405020304" pitchFamily="18" charset="0"/>
                <a:cs typeface="Times New Roman" panose="02020603050405020304" pitchFamily="18" charset="0"/>
              </a:rPr>
              <a:t>Dataset from Amandine Brenna of cell trafficking in the Cannula implanted Fox-J1 Cre x Ai14 x CLDN-5 GFP mouse model </a:t>
            </a:r>
            <a:r>
              <a:rPr lang="en-US" altLang="zh-CN" dirty="0">
                <a:latin typeface="Times New Roman" panose="02020603050405020304" pitchFamily="18" charset="0"/>
                <a:cs typeface="Times New Roman" panose="02020603050405020304" pitchFamily="18" charset="0"/>
              </a:rPr>
              <a:t>with systemically injected T cells</a:t>
            </a:r>
          </a:p>
          <a:p>
            <a:pPr marL="228600" lvl="0" indent="-228600" algn="l" rtl="0">
              <a:spcBef>
                <a:spcPts val="0"/>
              </a:spcBef>
              <a:spcAft>
                <a:spcPts val="0"/>
              </a:spcAft>
              <a:buSzPts val="2800"/>
              <a:buChar char="•"/>
            </a:pPr>
            <a:endParaRPr lang="en-US" altLang="zh-CN" sz="2400" dirty="0">
              <a:latin typeface="Times New Roman" panose="02020603050405020304" pitchFamily="18" charset="0"/>
              <a:cs typeface="Times New Roman" panose="02020603050405020304" pitchFamily="18" charset="0"/>
            </a:endParaRPr>
          </a:p>
          <a:p>
            <a:pPr marL="228600" lvl="0" indent="-228600" algn="l" rtl="0">
              <a:spcBef>
                <a:spcPts val="1000"/>
              </a:spcBef>
              <a:spcAft>
                <a:spcPts val="0"/>
              </a:spcAft>
              <a:buSzPts val="2800"/>
              <a:buChar char="•"/>
            </a:pPr>
            <a:r>
              <a:rPr lang="en-US" altLang="zh-CN" sz="2400" dirty="0">
                <a:latin typeface="Times New Roman" panose="02020603050405020304" pitchFamily="18" charset="0"/>
                <a:cs typeface="Times New Roman" panose="02020603050405020304" pitchFamily="18" charset="0"/>
              </a:rPr>
              <a:t>1 channel (Red)</a:t>
            </a:r>
          </a:p>
          <a:p>
            <a:pPr marL="228600" indent="-228600" algn="l">
              <a:buSzPts val="2800"/>
              <a:buFont typeface="Arial" panose="020B0604020202020204" pitchFamily="34" charset="0"/>
              <a:buChar char="•"/>
            </a:pPr>
            <a:r>
              <a:rPr lang="en-US" altLang="zh-CN" sz="2400" dirty="0">
                <a:latin typeface="Times New Roman" panose="02020603050405020304" pitchFamily="18" charset="0"/>
                <a:cs typeface="Times New Roman" panose="02020603050405020304" pitchFamily="18" charset="0"/>
              </a:rPr>
              <a:t>Model training and inference performed on the GPU nodes on the </a:t>
            </a:r>
            <a:r>
              <a:rPr lang="en-US" altLang="zh-CN" sz="2400" dirty="0" err="1">
                <a:latin typeface="Times New Roman" panose="02020603050405020304" pitchFamily="18" charset="0"/>
                <a:cs typeface="Times New Roman" panose="02020603050405020304" pitchFamily="18" charset="0"/>
              </a:rPr>
              <a:t>Ubelix</a:t>
            </a:r>
            <a:r>
              <a:rPr lang="en-US" altLang="zh-CN" sz="2400" dirty="0">
                <a:latin typeface="Times New Roman" panose="02020603050405020304" pitchFamily="18" charset="0"/>
                <a:cs typeface="Times New Roman" panose="02020603050405020304" pitchFamily="18" charset="0"/>
              </a:rPr>
              <a:t> cluster</a:t>
            </a:r>
            <a:endParaRPr lang="en-US" altLang="zh-CN" dirty="0">
              <a:latin typeface="Times New Roman" panose="02020603050405020304" pitchFamily="18" charset="0"/>
              <a:cs typeface="Times New Roman" panose="02020603050405020304" pitchFamily="18" charset="0"/>
            </a:endParaRPr>
          </a:p>
          <a:p>
            <a:pPr marL="228600" lvl="0" indent="-228600" algn="l" rtl="0">
              <a:spcBef>
                <a:spcPts val="1000"/>
              </a:spcBef>
              <a:spcAft>
                <a:spcPts val="0"/>
              </a:spcAft>
              <a:buSzPts val="2800"/>
              <a:buChar char="•"/>
            </a:pPr>
            <a:endParaRPr lang="en-US" altLang="zh-CN" dirty="0"/>
          </a:p>
          <a:p>
            <a:endParaRPr lang="zh-CN" altLang="en-US" dirty="0"/>
          </a:p>
        </p:txBody>
      </p:sp>
    </p:spTree>
    <p:extLst>
      <p:ext uri="{BB962C8B-B14F-4D97-AF65-F5344CB8AC3E}">
        <p14:creationId xmlns:p14="http://schemas.microsoft.com/office/powerpoint/2010/main" val="182206097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14500</TotalTime>
  <Words>1258</Words>
  <Application>Microsoft Office PowerPoint</Application>
  <PresentationFormat>宽屏</PresentationFormat>
  <Paragraphs>112</Paragraphs>
  <Slides>15</Slides>
  <Notes>14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15</vt:i4>
      </vt:variant>
    </vt:vector>
  </HeadingPairs>
  <TitlesOfParts>
    <vt:vector size="22" baseType="lpstr">
      <vt:lpstr>DengXian</vt:lpstr>
      <vt:lpstr>DengXian</vt:lpstr>
      <vt:lpstr>等线 Light</vt:lpstr>
      <vt:lpstr>NimbusRomNo9L-Regu</vt:lpstr>
      <vt:lpstr>Arial</vt:lpstr>
      <vt:lpstr>Times New Roman</vt:lpstr>
      <vt:lpstr>Office 主题​​</vt:lpstr>
      <vt:lpstr>Noise2Void(N2V)</vt:lpstr>
      <vt:lpstr>Noise2Void(N2V)-denoising</vt:lpstr>
      <vt:lpstr>Blind-Spot Network</vt:lpstr>
      <vt:lpstr>T cell trafficking dataset</vt:lpstr>
      <vt:lpstr>PowerPoint 演示文稿</vt:lpstr>
      <vt:lpstr>Microphages, Microglia and PECAM-labeled cells dataset</vt:lpstr>
      <vt:lpstr>Comparison of 2D vs 3D model</vt:lpstr>
      <vt:lpstr>PowerPoint 演示文稿</vt:lpstr>
      <vt:lpstr>Choroid Plexus dataset</vt:lpstr>
      <vt:lpstr>PowerPoint 演示文稿</vt:lpstr>
      <vt:lpstr>How to work in Fiji</vt:lpstr>
      <vt:lpstr>Models and prediction</vt:lpstr>
      <vt:lpstr>Comparison of Fiji vs script processing</vt:lpstr>
      <vt:lpstr>PowerPoint 演示文稿</vt:lpstr>
      <vt:lpstr>Summary and outlook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Noise2Void(N2V)</dc:title>
  <dc:creator>房 红红</dc:creator>
  <cp:lastModifiedBy>房 红红</cp:lastModifiedBy>
  <cp:revision>15</cp:revision>
  <dcterms:created xsi:type="dcterms:W3CDTF">2023-03-25T10:37:40Z</dcterms:created>
  <dcterms:modified xsi:type="dcterms:W3CDTF">2023-04-12T21:04:51Z</dcterms:modified>
</cp:coreProperties>
</file>

<file path=docProps/thumbnail.jpeg>
</file>